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3.xml" ContentType="application/vnd.openxmlformats-officedocument.presentationml.notes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2.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9"/>
  </p:notesMasterIdLst>
  <p:sldIdLst>
    <p:sldId id="256" r:id="rId2"/>
    <p:sldId id="339" r:id="rId3"/>
    <p:sldId id="317" r:id="rId4"/>
    <p:sldId id="258" r:id="rId5"/>
    <p:sldId id="340" r:id="rId6"/>
    <p:sldId id="410" r:id="rId7"/>
    <p:sldId id="422" r:id="rId8"/>
    <p:sldId id="423" r:id="rId9"/>
    <p:sldId id="376" r:id="rId10"/>
    <p:sldId id="424" r:id="rId11"/>
    <p:sldId id="375" r:id="rId12"/>
    <p:sldId id="378" r:id="rId13"/>
    <p:sldId id="379" r:id="rId14"/>
    <p:sldId id="380" r:id="rId15"/>
    <p:sldId id="425" r:id="rId16"/>
    <p:sldId id="426" r:id="rId17"/>
    <p:sldId id="427" r:id="rId18"/>
    <p:sldId id="413" r:id="rId19"/>
    <p:sldId id="411" r:id="rId20"/>
    <p:sldId id="428" r:id="rId21"/>
    <p:sldId id="415" r:id="rId22"/>
    <p:sldId id="416" r:id="rId23"/>
    <p:sldId id="429" r:id="rId24"/>
    <p:sldId id="417" r:id="rId25"/>
    <p:sldId id="419" r:id="rId26"/>
    <p:sldId id="430" r:id="rId27"/>
    <p:sldId id="314" r:id="rId28"/>
  </p:sldIdLst>
  <p:sldSz cx="9144000" cy="6858000" type="screen4x3"/>
  <p:notesSz cx="6858000" cy="9144000"/>
  <p:embeddedFontLst>
    <p:embeddedFont>
      <p:font typeface="Arial Black" panose="020B0A04020102020204" pitchFamily="34" charset="0"/>
      <p:bold r:id="rId30"/>
    </p:embeddedFont>
    <p:embeddedFont>
      <p:font typeface="Bebas Neue" panose="020B0604020202020204" charset="0"/>
      <p:regular r:id="rId31"/>
    </p:embeddedFont>
    <p:embeddedFont>
      <p:font typeface="Calibri" panose="020F0502020204030204" pitchFamily="34" charset="0"/>
      <p:regular r:id="rId32"/>
      <p:bold r:id="rId33"/>
      <p:italic r:id="rId34"/>
      <p:boldItalic r:id="rId35"/>
    </p:embeddedFont>
    <p:embeddedFont>
      <p:font typeface="Franklin Gothic" panose="020B0604020202020204" charset="0"/>
      <p:regular r:id="rId36"/>
      <p:bold r:id="rId37"/>
      <p:italic r:id="rId38"/>
      <p:boldItalic r:id="rId39"/>
    </p:embeddedFont>
    <p:embeddedFont>
      <p:font typeface="Roboto Condensed" panose="020B0604020202020204" charset="0"/>
      <p:regular r:id="rId40"/>
      <p:bold r:id="rId41"/>
      <p:italic r:id="rId42"/>
      <p:boldItalic r:id="rId43"/>
    </p:embeddedFont>
    <p:embeddedFont>
      <p:font typeface="Roboto Mon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8F"/>
    <a:srgbClr val="00E2DD"/>
    <a:srgbClr val="00A4A0"/>
    <a:srgbClr val="005A58"/>
    <a:srgbClr val="17375E"/>
    <a:srgbClr val="009FC4"/>
    <a:srgbClr val="66CCFF"/>
    <a:srgbClr val="0099FF"/>
    <a:srgbClr val="99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82931" autoAdjust="0"/>
  </p:normalViewPr>
  <p:slideViewPr>
    <p:cSldViewPr snapToGrid="0" snapToObjects="1">
      <p:cViewPr varScale="1">
        <p:scale>
          <a:sx n="60" d="100"/>
          <a:sy n="60" d="100"/>
        </p:scale>
        <p:origin x="169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customXml" Target="../customXml/item2.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Crear la Especificación del  Package</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la especificación del package no tiene errores, quedará almacenado en la base de datos (número 3) y podrá ser usado por los usuarios si es que no requiere tener un cuerpo. Si la especificación del package tiene errores de compilación quedará almacenado en la base de datos pero no podrá ser ejecutado hasta que se corrijan todos los errores (número 4).</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segunda opción es elegir Paquetes (número 1) y con el botón derecho del mouse seleccionar Nueva Paquete (número 2). </a:t>
            </a: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4067342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Crear la Especificación del  Package</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abrirá una ventana en donde se le puede dar el nombre a la Especificación del Package (número 3). Posteriormente al dar click en aceptar se abrirá el área de trabajo para escribir el código de la Especificación del Package. Una vez finalizada la especificación del package se debe elegir la opción Compilar para que quede almacenada en la base de datos (número 4). Si la especificación del package no tiene errores, quedará almacenado en la base de datos y podrá ser usado por los usuarios si es que no requiere tener un cuerpo. Si la especificación del package tiene errores de compilación quedará almacenado en la base de datos pero no podrá ser ejecutado hasta que se corrijan todos los errores.</a:t>
            </a: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636735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Crear la Especificación del  Package</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crea el package PKG_PROC_REMUN con seis constructores o componentes públicos: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variables v_mensaje_error,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v_rutina_error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v_sec_err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cursor explícito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ocur_emp_trabaja</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a:t>
            </a:r>
            <a:r>
              <a:rPr lang="es-MX" sz="1200" b="0" dirty="0">
                <a:latin typeface="Calibri" panose="020F0502020204030204" pitchFamily="34" charset="0"/>
                <a:cs typeface="Arial" pitchFamily="34" charset="0"/>
              </a:rPr>
              <a:t>obtiene la identificación de los empleados, el total de empleados que tiene a su cargo (por ser jefe), el salario., el valor de la comisión y la ciudad en la que trabajan. Se usa OUTER JOIN porque se deben procesar a todos los empleados sean o no jefes y porque además existe un empleado cuya identificación de departamento es NULA. </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función F_OBT_DESCTO_SINDICATO. El nombre no comienza con FN porque no es una función almacenada sino que es un componente del package. Esto significa que no quedará almacenada como un subprograma del tipo función. Como una buena práctica de programación es importante visualizar la diferencia entre una función almacenada (subprograma) de una función que es componente de un package.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procedimiento P_GRABAR_ERROR. El nombre no comienza con SP porque no es un procedimiento almacenado sino que es un componente del package. Esto significa que no quedará almacenado como un subprograma del tipo procedimiento. Como una buena práctica de programación es importante visualizar la diferencia entre un procedimiento almacenado (subprograma) de un procedimiento que es componente de un package.</a:t>
            </a:r>
          </a:p>
        </p:txBody>
      </p:sp>
    </p:spTree>
    <p:extLst>
      <p:ext uri="{BB962C8B-B14F-4D97-AF65-F5344CB8AC3E}">
        <p14:creationId xmlns:p14="http://schemas.microsoft.com/office/powerpoint/2010/main" val="676203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Crear el Cuerpo del Package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la sintaxis:</a:t>
            </a:r>
          </a:p>
          <a:p>
            <a:pPr marL="628650" lvl="1" indent="-171450" algn="just" eaLnBrk="1" hangingPunct="1">
              <a:lnSpc>
                <a:spcPct val="90000"/>
              </a:lnSpc>
              <a:spcBef>
                <a:spcPct val="0"/>
              </a:spcBef>
              <a:buFont typeface="Courier New" panose="02070309020205020404" pitchFamily="49" charset="0"/>
              <a:buChar char="o"/>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nombre_package</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especifica un nombre del package que debe ser el mismo de la especificación del package. Usar el nombre del package después de la palabra END es opcional.</a:t>
            </a:r>
          </a:p>
          <a:p>
            <a:pPr marL="628650" lvl="1" indent="-171450" algn="just" eaLnBrk="1" hangingPunct="1">
              <a:lnSpc>
                <a:spcPct val="90000"/>
              </a:lnSpc>
              <a:spcBef>
                <a:spcPct val="0"/>
              </a:spcBef>
              <a:buFont typeface="Courier New" panose="02070309020205020404" pitchFamily="49" charset="0"/>
              <a:buChar char="o"/>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declaraciones de tipos y variable privadas</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declaran variables privadas, constantes, cursores, excepciones, tipos definidos por el usuario y subtipos.</a:t>
            </a:r>
          </a:p>
          <a:p>
            <a:pPr marL="628650" lvl="1" indent="-171450" algn="just" eaLnBrk="1" hangingPunct="1">
              <a:lnSpc>
                <a:spcPct val="90000"/>
              </a:lnSpc>
              <a:spcBef>
                <a:spcPct val="0"/>
              </a:spcBef>
              <a:buFont typeface="Courier New" panose="02070309020205020404" pitchFamily="49" charset="0"/>
              <a:buChar char="o"/>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cuerpo de procedimientos y/o funciones: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especifica la implementación completa de cualquier procedimiento o función pública o privada.</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cuerpo de un package debe completar la implementación para todos los procedimiento y funciones declarados en la especificación del package (deben coincidir con los nombres, parámetros y tipos de datos declarados ). Contiene la definición de cada cursor, procedimiento y función declarado en la especificación. </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opción OR REPLACE elimina y crea el cuerpo del package.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identificadores definidos en el cuerpo del package son privados y no son visibles fuera del cuerpo del package.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Todos los constructores privados deben ser declarados antes de que ellos sean referenciados por otro componente en el mismo cuerpo del package.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Los constructores públicos son visibles en el cuerpo del package en donde  también pueden ser utilizados.</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Existen dos opciones para crear el cuerpo de un Package usando SQL Developer. La primera opción es abrir una Hoja de Trabajo de SQL (número 1) y escribir el código. Una vez finalizado el cuerpo del package se debe elegir la opción Ejecutar Script para que el cuerpo quede almacenado en la base de datos  (número 2). </a:t>
            </a:r>
          </a:p>
        </p:txBody>
      </p:sp>
    </p:spTree>
    <p:extLst>
      <p:ext uri="{BB962C8B-B14F-4D97-AF65-F5344CB8AC3E}">
        <p14:creationId xmlns:p14="http://schemas.microsoft.com/office/powerpoint/2010/main" val="375968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Crear el Cuerpo del  Package</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el cuerpo del package no tiene errores, quedará almacenado en la base de datos (número 3) y sus componentes podrán ser usados sus por los usuarios. Si el cuerpo del package tiene errores de compilación quedará almacenado en la base de datos pero no podrá ser ejecutado hasta que se corrijan todos los errores (número 4).</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segunda opción es elegir Paquetes (número 1) y con el botón derecho del mouse seleccionar Crear Cuerpo (número 2). </a:t>
            </a: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258491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Crear el Cuerpo del  Package</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abrirá el área de trabajo para escribir el código del Cuerpo del Package. Una vez finalizado, se debe elegir la opción Compilar para que quede almacenado en la base de datos (número 3). Si el cuerpo del package no tiene errores, quedará almacenado en la base de datos y sus componentes podrán ser usados sus por los usuarios. Si el cuerpo del package tiene errores de compilación quedará almacenado en la base de datos pero no podrá ser ejecutado hasta que se corrijan todos los errores.</a:t>
            </a: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449481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Crear el Cuerpo del Package</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implementa el cuerpo del package PKG_PROC_REMUN. El primer constructor que se implementa es la función FN_OBT_DESCTO_</a:t>
            </a:r>
            <a:r>
              <a:rPr lang="es-MX" sz="1200" b="0" i="0" u="none" strike="noStrike" cap="none">
                <a:solidFill>
                  <a:srgbClr val="000000"/>
                </a:solidFill>
                <a:latin typeface="Calibri" panose="020F0502020204030204" pitchFamily="34" charset="0"/>
                <a:ea typeface="Arial"/>
                <a:cs typeface="Calibri" panose="020F0502020204030204" pitchFamily="34" charset="0"/>
                <a:sym typeface="Arial"/>
              </a:rPr>
              <a:t>SINDICATO que obtendrá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valor del descuento por sindicato que le corresponde al empleado. La sección de control de errores de la función usa las variables públicas v_mensaje y v_rutina_error definidas en las especificación del package. Además ejecutará el procedimiento del package P_GRABAR_ERROR.</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segundo constructor que se me implementa en el cuerpo del package es el procedimiento P_GRABAR_ERROR para insertar los errores que se produzcan durante la ejecución del proceso. Se usará la variable pública del package v_sec_err para asignar el valor secuencial a la tabla ERROR_PROCESO. No se usará un objeto secuencia para el proceso porque al eliminar y volver a crear la secuencia en tiempo de ejecución se descompilaría este package y por lo tanto no se podría ejecutar desde el procedimiento principal que se muestra más adelante.</a:t>
            </a:r>
          </a:p>
        </p:txBody>
      </p:sp>
    </p:spTree>
    <p:extLst>
      <p:ext uri="{BB962C8B-B14F-4D97-AF65-F5344CB8AC3E}">
        <p14:creationId xmlns:p14="http://schemas.microsoft.com/office/powerpoint/2010/main" val="418048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Invocando Constructores del Package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Después de que el Package es almacenado en la Base de datos, se pueden invocar sus constructores.</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son constructores públicos o privados se pueden invocar en el mismo Package.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son públicos también se pueden invocar desde fuera del Package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el constructor público es invocado externamente, se utiliza el nombre del Package seguido del nombre del constructor.</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Desde una sentencia SQL, sólo se pueden invocar funciones de package.</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obtiene la identificación del empleado, salario y valor del descuento del sindicato para el empleado 100. Para obtener el valor del descuento se utiliza la función F_OBT_DESCTO_SINDICATO del package PKG_PROC_REMUN. Como el la función se está invocando externamente, se debe referencias usando el nombre del package seguido del nombre del nombre de la función.</a:t>
            </a:r>
          </a:p>
          <a:p>
            <a:pPr marL="171450" indent="-171450" algn="just" eaLnBrk="1" hangingPunct="1">
              <a:lnSpc>
                <a:spcPct val="90000"/>
              </a:lnSpc>
              <a:spcBef>
                <a:spcPct val="0"/>
              </a:spcBef>
              <a:buFont typeface="Arial" panose="020B0604020202020204" pitchFamily="34" charset="0"/>
              <a:buChar cha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36138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Invocando Constructores del Package</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Otra de las opciones para ejecutar el package usando SQL Devoloper. En el ejemplo, se ejecuta el package </a:t>
            </a:r>
            <a:r>
              <a:rPr lang="pt-BR" sz="1200" b="0" i="0" u="none" strike="noStrike" cap="none" dirty="0">
                <a:solidFill>
                  <a:srgbClr val="000000"/>
                </a:solidFill>
                <a:latin typeface="Calibri" panose="020F0502020204030204" pitchFamily="34" charset="0"/>
                <a:ea typeface="Arial"/>
                <a:cs typeface="Calibri" panose="020F0502020204030204" pitchFamily="34" charset="0"/>
                <a:sym typeface="Arial"/>
              </a:rPr>
              <a:t>PKG_PROC_REMUN, para esto lo primero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que se debe hacer es elegir la package (número 1) y dar click en ejecutar (número 2). Después de esto se abrirá una ventana en la que se debe seleccionar el constructor del package que se desea ejecutar e</a:t>
            </a:r>
            <a:r>
              <a:rPr lang="pt-BR" sz="1200" b="0" i="0" u="none" strike="noStrike" cap="none" dirty="0">
                <a:solidFill>
                  <a:srgbClr val="000000"/>
                </a:solidFill>
                <a:latin typeface="Calibri" panose="020F0502020204030204" pitchFamily="34" charset="0"/>
                <a:ea typeface="Arial"/>
                <a:cs typeface="Calibri" panose="020F0502020204030204" pitchFamily="34" charset="0"/>
                <a:sym typeface="Arial"/>
              </a:rPr>
              <a:t> ingresar los valores a los parâmetros si es que se requieren. En este caso que se ejecutará la función F_OBT_DESCTO_SINDICATO, al parâmetro p_sueldo_base se le assigna el valor 24000 y al parâmetro p_id_empleado el valor 100.  Es decir, la función obtendrá el valor de descuento del sindicato que le corresponde al 100 con el salario e 24000. Para ver </a:t>
            </a:r>
            <a:r>
              <a:rPr lang="pt-BR"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el</a:t>
            </a:r>
            <a:r>
              <a:rPr lang="pt-BR" sz="1200" b="0" i="0" u="none" strike="noStrike" cap="none" dirty="0">
                <a:solidFill>
                  <a:srgbClr val="000000"/>
                </a:solidFill>
                <a:latin typeface="Calibri" panose="020F0502020204030204" pitchFamily="34" charset="0"/>
                <a:ea typeface="Arial"/>
                <a:cs typeface="Calibri" panose="020F0502020204030204" pitchFamily="34" charset="0"/>
                <a:sym typeface="Arial"/>
              </a:rPr>
              <a:t> valor que retorna </a:t>
            </a:r>
            <a:r>
              <a:rPr lang="pt-BR"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la</a:t>
            </a:r>
            <a:r>
              <a:rPr lang="pt-BR"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pt-BR"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función</a:t>
            </a:r>
            <a:r>
              <a:rPr lang="pt-BR"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a:t>
            </a:r>
            <a:r>
              <a:rPr lang="pt-BR"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puede</a:t>
            </a:r>
            <a:r>
              <a:rPr lang="pt-BR"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pt-BR"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elegir</a:t>
            </a:r>
            <a:r>
              <a:rPr lang="pt-BR"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pt-BR"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la</a:t>
            </a:r>
            <a:r>
              <a:rPr lang="pt-BR"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pt-BR"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opción</a:t>
            </a:r>
            <a:r>
              <a:rPr lang="pt-BR"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pt-BR"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Variables</a:t>
            </a:r>
            <a:r>
              <a:rPr lang="pt-BR"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a:t>
            </a:r>
            <a:r>
              <a:rPr lang="pt-BR"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Salida</a:t>
            </a:r>
            <a:r>
              <a:rPr lang="pt-BR"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p:txBody>
      </p:sp>
    </p:spTree>
    <p:extLst>
      <p:ext uri="{BB962C8B-B14F-4D97-AF65-F5344CB8AC3E}">
        <p14:creationId xmlns:p14="http://schemas.microsoft.com/office/powerpoint/2010/main" val="3193856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Invocando Constructores del </a:t>
            </a:r>
            <a:r>
              <a:rPr lang="es-CL" sz="1200" b="1" dirty="0" err="1">
                <a:solidFill>
                  <a:prstClr val="white"/>
                </a:solidFill>
                <a:latin typeface="Calibri"/>
              </a:rPr>
              <a:t>Package</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Otra opción para invocar constructores de un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package</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es hacerlos a través de un subprograma. En el ejemplo, se crea el procedimiento almacenado SP_CALC_REMUN con tres parámetros de modo IN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p_valor_colacion</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p_valor_movil</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y </a:t>
            </a:r>
            <a:r>
              <a:rPr kumimoji="0" lang="es-MX" sz="1200" b="0" i="0" u="none" strike="noStrike" kern="1200" cap="none" spc="0" normalizeH="0" baseline="0" noProof="0" dirty="0" err="1">
                <a:ln>
                  <a:noFill/>
                </a:ln>
                <a:solidFill>
                  <a:prstClr val="black"/>
                </a:solidFill>
                <a:effectLst/>
                <a:uLnTx/>
                <a:uFillTx/>
                <a:latin typeface="Calibri"/>
                <a:ea typeface="Arial"/>
                <a:cs typeface="Arial" pitchFamily="34" charset="0"/>
                <a:sym typeface="Arial"/>
              </a:rPr>
              <a:t>p_fecha_proceso</a:t>
            </a:r>
            <a:r>
              <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rPr>
              <a:t>) que se usarán en el proceso para realizar cálculos e insertar en la tabla resultante. Se han definido además </a:t>
            </a:r>
            <a:r>
              <a:rPr lang="es-MX" sz="1200" b="0" dirty="0">
                <a:latin typeface="Calibri" panose="020F0502020204030204" pitchFamily="34" charset="0"/>
                <a:cs typeface="Arial" pitchFamily="34" charset="0"/>
              </a:rPr>
              <a:t>cuatro variables locales que serán usadas también en el proceso.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Al comenzar la ejecución del bloque, se truncarán las tablas que usará el proceso y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v_sec_err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se inicializará en cero. En el procedimiento no se usará un objeto secuencia para la inserción en la tabla de errores ya que al eliminarla en tiempo de ejecución se descompilaría cualquier subprograma que usara esa secuencia. Por esta razón es que en el procedimiento P_GRABAR_ERROR del PKG_PROC_REMUN usa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v_sec_error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El proceso leerá las filas del cursor explícito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cur_emp_trabaja</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definid en 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y que </a:t>
            </a:r>
            <a:r>
              <a:rPr lang="es-MX" sz="1200" b="0" dirty="0">
                <a:latin typeface="Calibri" panose="020F0502020204030204" pitchFamily="34" charset="0"/>
                <a:cs typeface="Arial" pitchFamily="34" charset="0"/>
              </a:rPr>
              <a:t>obtiene la identificación de los empleados, el total de empleados que tiene a su cargo (por ser jefe), el salario., el valor de la comisión y la ciudad en la que trabajan.</a:t>
            </a:r>
            <a:endParaRPr lang="es-CL" sz="12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a:p>
            <a:pPr marL="0" marR="0" lvl="0" indent="0" algn="just" defTabSz="914400" rtl="0" eaLnBrk="1" fontAlgn="base" latinLnBrk="0" hangingPunct="1">
              <a:lnSpc>
                <a:spcPct val="80000"/>
              </a:lnSpc>
              <a:spcBef>
                <a:spcPct val="0"/>
              </a:spcBef>
              <a:spcAft>
                <a:spcPct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endParaRPr>
          </a:p>
        </p:txBody>
      </p:sp>
    </p:spTree>
    <p:extLst>
      <p:ext uri="{BB962C8B-B14F-4D97-AF65-F5344CB8AC3E}">
        <p14:creationId xmlns:p14="http://schemas.microsoft.com/office/powerpoint/2010/main" val="2255645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Invocando Constructores del </a:t>
            </a:r>
            <a:r>
              <a:rPr lang="es-CL" sz="1200" b="1" dirty="0" err="1">
                <a:solidFill>
                  <a:prstClr val="white"/>
                </a:solidFill>
                <a:latin typeface="Calibri"/>
              </a:rPr>
              <a:t>Package</a:t>
            </a:r>
            <a:r>
              <a:rPr lang="es-CL" sz="1200" b="1" dirty="0">
                <a:solidFill>
                  <a:prstClr val="white"/>
                </a:solidFill>
                <a:latin typeface="Calibri"/>
              </a:rPr>
              <a:t>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El bloque anidado se define para la sentencia SELECT que obtendrá el valor de la comisión por jefe. Esto se hace para poder manejar cualquier excepción que se produzca en esta sentencia y de esta manera se procesen todos los empleados independiente del error que se pueda producir. En este bloque anidado se manejan las excepciones con OTHERS por esta razón para saber que excepción es la que se produjo se usa la función SQLERRM para obtener el mensaje de error y se almacenará en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v_mensaje_error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Para almacenar la descripción de la rutina en donde se produjo el error se usa la variable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v_rutina_error</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del mismo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Para insertar el error se ejecuta el procedimiento P_GRABAR_ERROR también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76436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Invocando Constructores del </a:t>
            </a:r>
            <a:r>
              <a:rPr lang="es-CL" sz="1200" b="1" dirty="0" err="1">
                <a:solidFill>
                  <a:prstClr val="white"/>
                </a:solidFill>
                <a:latin typeface="Calibri"/>
              </a:rPr>
              <a:t>Package</a:t>
            </a:r>
            <a:r>
              <a:rPr lang="es-CL" sz="1200" b="1" dirty="0">
                <a:solidFill>
                  <a:prstClr val="white"/>
                </a:solidFill>
                <a:latin typeface="Calibri"/>
              </a:rPr>
              <a:t>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Para obtener el valor del descuento del sindicato se usará la función F_OBT_DESCTO_SINDICATO del </a:t>
            </a:r>
            <a:r>
              <a:rPr lang="es-CL" sz="1200" b="0" i="0" u="none" strike="noStrike" cap="none" dirty="0" err="1">
                <a:solidFill>
                  <a:srgbClr val="000000"/>
                </a:solidFill>
                <a:latin typeface="Calibri" panose="020F0502020204030204" pitchFamily="34" charset="0"/>
                <a:cs typeface="Calibri" panose="020F0502020204030204" pitchFamily="34" charset="0"/>
                <a:sym typeface="Arial"/>
              </a:rPr>
              <a:t>package</a:t>
            </a:r>
            <a:r>
              <a:rPr lang="es-CL" sz="1200" b="0" i="0" u="none" strike="noStrike" cap="none" dirty="0">
                <a:solidFill>
                  <a:srgbClr val="000000"/>
                </a:solidFill>
                <a:latin typeface="Calibri" panose="020F0502020204030204" pitchFamily="34" charset="0"/>
                <a:cs typeface="Calibri" panose="020F0502020204030204" pitchFamily="34" charset="0"/>
                <a:sym typeface="Arial"/>
              </a:rPr>
              <a:t> PKG_PROC_REMUN. Esta función tiene su propia sección de control de errores para controlar el error que se produzca.</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La ejecución continuará con el aumento del 25% del valor de la movilización para los empleados que trabajen en la Londres o Toronto, para esto se usará el valor de la movilización que se ingrese como parámetro al procedimiento almacenado. Posteriormente se obtendrá el valor del alcance líquido y se insertará el resultado del proceso en la tabla HABER_CALC_SALARIO.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latin typeface="Calibri" panose="020F0502020204030204" pitchFamily="34" charset="0"/>
                <a:cs typeface="Calibri" panose="020F0502020204030204" pitchFamily="34" charset="0"/>
                <a:sym typeface="Arial"/>
              </a:rPr>
              <a:t>Al ejecutar el proceso, se asignará 300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p_valor_colacion</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 500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p_valor_móvil</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 el año y mes (en que se ejecute el proceso) al parámetro </a:t>
            </a:r>
            <a:r>
              <a:rPr lang="es-MX" sz="1200" b="0" i="0" u="none" strike="noStrike" cap="none" dirty="0" err="1">
                <a:solidFill>
                  <a:srgbClr val="000000"/>
                </a:solidFill>
                <a:latin typeface="Calibri" panose="020F0502020204030204" pitchFamily="34" charset="0"/>
                <a:cs typeface="Calibri" panose="020F0502020204030204" pitchFamily="34" charset="0"/>
                <a:sym typeface="Arial"/>
              </a:rPr>
              <a:t>p_fecha_proceso</a:t>
            </a:r>
            <a:r>
              <a:rPr lang="es-MX" sz="1200" b="0" i="0" u="none" strike="noStrike" cap="none" dirty="0">
                <a:solidFill>
                  <a:srgbClr val="000000"/>
                </a:solidFill>
                <a:latin typeface="Calibri" panose="020F0502020204030204" pitchFamily="34" charset="0"/>
                <a:cs typeface="Calibri" panose="020F0502020204030204" pitchFamily="34" charset="0"/>
                <a:sym typeface="Arial"/>
              </a:rPr>
              <a:t>.</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820192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endParaRPr lang="es-CL" sz="1200" b="1" dirty="0">
              <a:solidFill>
                <a:prstClr val="white"/>
              </a:solidFill>
              <a:latin typeface="Calibri"/>
            </a:endParaRPr>
          </a:p>
        </p:txBody>
      </p:sp>
    </p:spTree>
    <p:extLst>
      <p:ext uri="{BB962C8B-B14F-4D97-AF65-F5344CB8AC3E}">
        <p14:creationId xmlns:p14="http://schemas.microsoft.com/office/powerpoint/2010/main" val="1102350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Eliminar un </a:t>
            </a:r>
            <a:r>
              <a:rPr lang="es-MX"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consta de dos partes, por lo tanto, se puede eliminar en forma completa, o puede eliminar sólo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dejar su especificación.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primera opción es usar el comando DROP PACKAGE o DROP PACKAGE BODY.</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 para eliminar la especificación y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628650" lvl="1" indent="-171450" algn="just" eaLnBrk="1" hangingPunct="1">
              <a:lnSpc>
                <a:spcPct val="80000"/>
              </a:lnSpc>
              <a:buFont typeface="Courier New" panose="02070309020205020404" pitchFamily="49" charset="0"/>
              <a:buChar char="o"/>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nombre_package</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se desea eliminar completamente (especificación y cuerpo).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 para eliminar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628650" lvl="1" indent="-171450" algn="just" eaLnBrk="1" hangingPunct="1">
              <a:lnSpc>
                <a:spcPct val="80000"/>
              </a:lnSpc>
              <a:buFont typeface="Courier New" panose="02070309020205020404" pitchFamily="49" charset="0"/>
              <a:buChar char="o"/>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nombre_package</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del que se desea eliminar sólo el cuerpo</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primera sentencia del ejemplo elimina la especificación y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PKG_PROC_REMUN. La segunda sentencia elimina sólo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PKG_PROC_REMUN, dejando la especificación en la base de datos.</a:t>
            </a:r>
          </a:p>
        </p:txBody>
      </p:sp>
    </p:spTree>
    <p:extLst>
      <p:ext uri="{BB962C8B-B14F-4D97-AF65-F5344CB8AC3E}">
        <p14:creationId xmlns:p14="http://schemas.microsoft.com/office/powerpoint/2010/main" val="2272435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Eliminar un </a:t>
            </a:r>
            <a:r>
              <a:rPr lang="es-MX"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segunda opción es eliminar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forma gráfica a través de SQL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Developer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esto, si se desea eliminar em forma completa se debe elegir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se desea eliminar, con el botón derecho del mouse aparecerá la venta con las opciones que se muestran y dar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click</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Borrar Paquete. Si se desea sólo eliminar el cuero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entonces se debe seleccionar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botón derecho del mouse y elegir la opción Borrar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a:solidFill>
                  <a:srgbClr val="000000"/>
                </a:solidFill>
                <a:latin typeface="Calibri" panose="020F0502020204030204" pitchFamily="34" charset="0"/>
                <a:ea typeface="Arial"/>
                <a:cs typeface="Calibri" panose="020F0502020204030204" pitchFamily="34" charset="0"/>
                <a:sym typeface="Arial"/>
              </a:rPr>
              <a:t>.</a:t>
            </a:r>
          </a:p>
        </p:txBody>
      </p:sp>
    </p:spTree>
    <p:extLst>
      <p:ext uri="{BB962C8B-B14F-4D97-AF65-F5344CB8AC3E}">
        <p14:creationId xmlns:p14="http://schemas.microsoft.com/office/powerpoint/2010/main" val="796932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Características de un Package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 un bloque PL/SQL con nombre que se almacena en la base de datos y que agrupa o encapsula diferentes componentes PL/SQL relacionados lógicamente haciéndolos una unidad. Sus componentes reciben el nombre de Constructores  y éstos pueden ser: Tipos PL/SQL, Variables, Estructuras de datos, Excepciones, Cursores, Procedimientos, Funciones y Excepciones.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Consta de dos partes (las que se almacenan por separado en el diccionario de dato: una especificación y un cuerpo.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Permite al servidor Oracle leer múltiples objetos en memoria a la vez. Esta es su gran ventaja ya que basta con que un usuario utilice algún constructor del Package para que éste se suba completamente al área de la memoria compartida de la base de datos.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Después que se ha escrito y compilado el contenido puede ser compartido con muchas aplicaciones. Todos los constructores públicos pueden ser usados por aplicaciones externas y otros bloques PL/SQL (Anónimos y con Nombre).</a:t>
            </a:r>
          </a:p>
        </p:txBody>
      </p:sp>
    </p:spTree>
    <p:extLst>
      <p:ext uri="{BB962C8B-B14F-4D97-AF65-F5344CB8AC3E}">
        <p14:creationId xmlns:p14="http://schemas.microsoft.com/office/powerpoint/2010/main" val="295511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Ventajas del Uso de Package</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Package permiten el desarrollo y mantenimiento de código confiable y reutilizable lo que presenta las siguientes ventajas: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Mejora el rendimiento: </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primera vez que invoca algún constructor del package, Oracle almacena todo el contenido del package en la memoria compartida de la base de datos. Las invocaciones posteriores de otros constructores del mismo package no requieren  de I/O en disco. Esto permite que todos los elementos del package sean accedidos en forma más rápida. De ahí que es importante que los constructores del Package estén relacionados ya que si se crea un Package con constructores que no tienen ninguna relación entre sí, entonces se hará uso innecesario de la memoria de la base de datos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package evitan las dependencias en cascada y la recompilación innecesaria. Por ejemplo, si se modifica una función el cuerpo del package, Oracle no vuelve a compilar otros subprogramas que invocan esa función, porque estos subprogramas dependen solo de los parámetros y el valor que retorna definidos en la especificación del package.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Modularidad: permiten encapsular elementos (constructores) tipos, variables, constantes, subprogramas, cursores y excepciones relacionados lógicamente en un módulo  PL/SQL con nombre. Puede hacer que cada paquete sea fácil de entender y hacer que las interfaces entre paquetes sean simples, claras y bien definidas. Esta práctica ayuda al desarrollo de aplicaciones. Se puede hacer que cada Package sea fácil de entender, simple, claro y bien definido. Esta práctica ayuda al desarrollo de aplicaciones.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Diseño de aplicaciones más sencillo: al diseñar una aplicación, todo lo que se necesita inicialmente es la información de la especificación del Package. Se puede codificar y compilar una especificación de un Package sin que se haya construido su cuerpo. Esto permite que se puedan compilar otros subprogramas que hagan referencia al Package independientemente que se haya o no concluido el cuerpo.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Ocultamiento de información: </a:t>
            </a:r>
          </a:p>
          <a:p>
            <a:pPr marL="742950" lvl="1" indent="-285750" algn="just" eaLnBrk="1" hangingPunct="1">
              <a:lnSpc>
                <a:spcPct val="80000"/>
              </a:lnSpc>
              <a:buFont typeface="Courier New" panose="02070309020205020404" pitchFamily="49" charset="0"/>
              <a:buChar char="o"/>
            </a:pPr>
            <a:r>
              <a:rPr lang="es-MX" sz="1600" dirty="0">
                <a:latin typeface="Calibri" panose="020F0502020204030204" pitchFamily="34" charset="0"/>
                <a:cs typeface="Calibri" panose="020F0502020204030204" pitchFamily="34" charset="0"/>
              </a:rPr>
              <a:t>Sólo las declaraciones en la especificación del package son accesibles y visibles para las aplicaciones. Los packages </a:t>
            </a:r>
            <a:r>
              <a:rPr lang="es-ES" sz="1600" dirty="0">
                <a:latin typeface="Calibri" panose="020F0502020204030204" pitchFamily="34" charset="0"/>
                <a:cs typeface="Calibri" panose="020F0502020204030204" pitchFamily="34" charset="0"/>
              </a:rPr>
              <a:t>permiten compartir la información de su especificación y ocultar los detalles de implementación en el cuerpo del paquete.</a:t>
            </a:r>
            <a:endParaRPr lang="es-MX" sz="1600" dirty="0">
              <a:latin typeface="Calibri" panose="020F0502020204030204" pitchFamily="34" charset="0"/>
              <a:cs typeface="Calibri" panose="020F0502020204030204" pitchFamily="34" charset="0"/>
            </a:endParaRPr>
          </a:p>
          <a:p>
            <a:pPr marL="742950" marR="0" lvl="1" indent="-2857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600" dirty="0">
                <a:latin typeface="Calibri" panose="020F0502020204030204" pitchFamily="34" charset="0"/>
                <a:cs typeface="Calibri" panose="020F0502020204030204" pitchFamily="34" charset="0"/>
              </a:rPr>
              <a:t>Los constructores privados en el cuerpo del package están ocultos e inaccesibles. Toda la codificación está oculta en el cuerpo del package. </a:t>
            </a:r>
            <a:r>
              <a:rPr lang="es-ES" sz="1600" dirty="0">
                <a:latin typeface="Calibri" panose="020F0502020204030204" pitchFamily="34" charset="0"/>
                <a:cs typeface="Calibri" panose="020F0502020204030204" pitchFamily="34" charset="0"/>
              </a:rPr>
              <a:t>Ocultar los detalles de implementación en el cuerpo tiene estas ventajas: </a:t>
            </a:r>
          </a:p>
          <a:p>
            <a:pPr marL="1200150" marR="0" lvl="2" indent="-2857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ES" sz="1600" dirty="0">
                <a:latin typeface="Calibri" panose="020F0502020204030204" pitchFamily="34" charset="0"/>
                <a:cs typeface="Calibri" panose="020F0502020204030204" pitchFamily="34" charset="0"/>
              </a:rPr>
              <a:t>Se puede cambiar los detalles de implementación del package sin afectar la interfaz de la aplicación. </a:t>
            </a:r>
          </a:p>
          <a:p>
            <a:pPr marL="1200150" marR="0" lvl="2" indent="-285750" algn="just" defTabSz="914400" rtl="0" eaLnBrk="1" fontAlgn="auto" latinLnBrk="0" hangingPunct="1">
              <a:lnSpc>
                <a:spcPct val="80000"/>
              </a:lnSpc>
              <a:spcBef>
                <a:spcPts val="0"/>
              </a:spcBef>
              <a:spcAft>
                <a:spcPts val="0"/>
              </a:spcAft>
              <a:buClr>
                <a:srgbClr val="000000"/>
              </a:buClr>
              <a:buSzPts val="1100"/>
              <a:buFont typeface="Wingdings" panose="05000000000000000000" pitchFamily="2" charset="2"/>
              <a:buChar char="§"/>
              <a:tabLst/>
              <a:defRPr/>
            </a:pPr>
            <a:r>
              <a:rPr lang="es-ES" sz="1600" dirty="0">
                <a:latin typeface="Calibri" panose="020F0502020204030204" pitchFamily="34" charset="0"/>
                <a:cs typeface="Calibri" panose="020F0502020204030204" pitchFamily="34" charset="0"/>
              </a:rPr>
              <a:t>Los usuarios de la aplicación no pueden desarrollar código que dependa del cuerpo del del package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Agrega Funcionalidad: los cursores y las variables públicas del package pueden persistir durante toda la sesión. Pueden ser compartidos por todos los subprogramas que se ejecutan en el base de datos. Permiten mantener datos de todas las transacciones sin almacenarlos en la base de datos. </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Sobrecarga: s</a:t>
            </a:r>
            <a:r>
              <a:rPr lang="es-CL" sz="1200" dirty="0">
                <a:solidFill>
                  <a:srgbClr val="FFFFFF"/>
                </a:solidFill>
                <a:latin typeface="Arial" panose="020B0604020202020204" pitchFamily="34" charset="0"/>
                <a:cs typeface="Arial" panose="020B0604020202020204" pitchFamily="34" charset="0"/>
              </a:rPr>
              <a:t>e pueden crear varios subprogramas con el mismo nombre en el mismo package, pero cada uno con diferentes parámetros (número o tipos de datos). Al referenciar se decide, según lo parámetros utilizados, el subprograma a ejecutar.</a:t>
            </a:r>
          </a:p>
          <a:p>
            <a:pPr marL="171450" indent="-171450" algn="just" eaLnBrk="1" hangingPunct="1">
              <a:lnSpc>
                <a:spcPct val="80000"/>
              </a:lnSpc>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55515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Componentes de un Package</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package consta de dos partes:</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especificación del Package: </a:t>
            </a:r>
          </a:p>
          <a:p>
            <a:pPr marL="1085850" lvl="2"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 la que puede ser usada por nuestras aplicaciones. Aquí se declaran los tipos, variables, constantes, cursores y subprogramas para uso público.</a:t>
            </a:r>
          </a:p>
          <a:p>
            <a:pPr marL="1085850" lvl="2"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especificación también puede incluir PRAGMAS que son directivas para el compilador.</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cuerpo del Package:</a:t>
            </a:r>
          </a:p>
          <a:p>
            <a:pPr marL="1085850" lvl="2"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Contiene información de sus propios subprogramas y la implementación completa de los subprogramas declarados en la parte de especificación. </a:t>
            </a:r>
          </a:p>
          <a:p>
            <a:pPr marL="1085850" lvl="2"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También se definen constructores PL/SQL como son tipos de variables, constantes, excepciones y cursores. La especificación también puede incluir PRAGMAS que son directivas para el compilador.</a:t>
            </a:r>
          </a:p>
          <a:p>
            <a:pPr marL="1085850" lvl="2"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la especificación del package no contiene declaración de subprogramas entonces no se requiere un cuerpo para el package.</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Componentes o Constructores Públicos son declarados en la especificación del package y pueden ser referenciados por cualquier aplicación del servidor Oracle externa al package.</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Componentes o Constructores Privados están en el cuerpo del package y pueden ser referenciados sólo por otros constructores dentro del mismo cuerpo del package. También pueden referenciar a los componentes públicos del package.</a:t>
            </a:r>
          </a:p>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17652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Visibilidad de los Componentes de un Package PL/SQL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visibilidad de un componente significa si éste puede ser referenciado y usado por otros componentes u objetos. La visibilidad depende si ellos son declarados en forma local (privado) o global (público).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componentes locales son visibles dentro de la estructura en la cual ellos son declarados: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variables definidas en un subprograma pueden ser referenciadas dentro del subprograma y no son visibles a componentes externos. Por ejemplo var_local puede ser usado en el procedimiento 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variables privadas del package que son declaradas en el cuerpo del package:</a:t>
            </a:r>
          </a:p>
          <a:p>
            <a:pPr marL="1085850" lvl="2"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Pueden ser referenciadas por otro componente en el mismo cuerpo del package. </a:t>
            </a:r>
          </a:p>
          <a:p>
            <a:pPr marL="1085850" lvl="2"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 son visibles a ningún subprograma u objetos que están fuera del package. Por ejemplo var_privada puede ser usada por los Procedimientos A y B dentro del cuerpo del package, pero no fuera del package.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componentes declarados globalmente son visibles interna o externamente al package.</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variable que es declarada en la especificación del package puede ser referenciada y modificada fuera del package. Por ejemplo var_pública puede ser referenciada externamente.</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subprograma en la especificación del package puede ser ejecutado a través de un código externo. Ejemplo Procedimiento A puede ser ejecutado desde una aplicación externa al package o desde otro bloque PL/SQL (anónimo o con nombre)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Los subprogramas como el Procedimiento B puede ser invocado sólo desde subprogramas públicos, como el Procedimiento A u otro constructor privado del package.</a:t>
            </a:r>
          </a:p>
          <a:p>
            <a:pPr marL="171450" indent="-171450" algn="just" eaLnBrk="1" hangingPunct="1">
              <a:lnSpc>
                <a:spcPct val="80000"/>
              </a:lnSpc>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4099739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Crear un Package</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crear un Package se deben seguir los siguientes pasos: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Primero se debe crear la especificación del package y posteriormente se puede crear el cuerpo del package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Al compilar el package se crea en la base de datos. La sentencia CREATE PACKAGE crea y almacena el código fuente y el código compilado en la base de datos.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no hay advertencias o errores de compilación, se puede usar o ejecutar cualquier constructor público que haya sido definido en dentro de la especificación del paquete.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Si hay advertencia o errores de compilación se pueden ver usando uno de los métodos siguientes: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Mediante la interfaz de SQL Developer (el compilador - pestaña Log) </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Usando las vistas USER/ALL/DBA_ERRORS</a:t>
            </a:r>
          </a:p>
        </p:txBody>
      </p:sp>
    </p:spTree>
    <p:extLst>
      <p:ext uri="{BB962C8B-B14F-4D97-AF65-F5344CB8AC3E}">
        <p14:creationId xmlns:p14="http://schemas.microsoft.com/office/powerpoint/2010/main" val="4058271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 Package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debe crear primero la especificación del package y después el cuerpo del package. Las buenas prácticas de programación indican que el package debería tener un nombre que represente la lógica de todos los componentes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package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debería comenzar con las letras PKG.</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especificación de un package puede existir sin cuerpo de package. Esto es cuando en la especificación del package no existe funciones ni procedimientos declarados por lo tanto, no se requiere de un cuerpo del package. </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cuerpo del package no puede existir sin una especificación del mismo.</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sentencia CREATE PACKAGE crea y almacena el código fuente y el código compilado de la Especificación del Package en la base de datos.</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sentencia CREATE PACKAGE BODY crea y almacena el código fuente y el código compilado del cuerpo del Package en la base de datos.</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opción OR REPLACE indica que si la Especificación o el Cuerpo del Package existe, se elimina y se reemplaza con la nueva versión creada.</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servidor Oracle almacena la especificación y cuerpo del package en forma separada. Esto permite cambiar la implementación de un constructor de programa en el cuerpo del package sin invalidar los objetos de otros esquemas que llaman o hacen referencia al constructor del programa.</a:t>
            </a:r>
          </a:p>
          <a:p>
            <a:pPr marL="0" indent="0" algn="just" eaLnBrk="1" hangingPunct="1">
              <a:lnSpc>
                <a:spcPct val="90000"/>
              </a:lnSpc>
              <a:spcBef>
                <a:spcPct val="0"/>
              </a:spcBef>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90000"/>
              </a:lnSpc>
              <a:spcBef>
                <a:spcPct val="0"/>
              </a:spcBef>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446072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Crear la Especificación del Package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628650" lvl="1" indent="-171450" algn="just" eaLnBrk="1" hangingPunct="1">
              <a:lnSpc>
                <a:spcPct val="90000"/>
              </a:lnSpc>
              <a:spcBef>
                <a:spcPct val="0"/>
              </a:spcBef>
              <a:buFont typeface="Courier New" panose="02070309020205020404" pitchFamily="49" charset="0"/>
              <a:buChar char="o"/>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nombre_package</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especifica un nombre para el package que debe ser único entre objetos del mismo esquema. Incluir el nombre del package después de la palabra END es opcional.</a:t>
            </a:r>
          </a:p>
          <a:p>
            <a:pPr marL="628650" lvl="1" indent="-171450" algn="just" eaLnBrk="1" hangingPunct="1">
              <a:lnSpc>
                <a:spcPct val="90000"/>
              </a:lnSpc>
              <a:spcBef>
                <a:spcPct val="0"/>
              </a:spcBef>
              <a:buFont typeface="Courier New" panose="02070309020205020404" pitchFamily="49" charset="0"/>
              <a:buChar char="o"/>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declaración de tipos y variables públicos</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declaran variables pública, constantes, cursores, excepciones, tipos definidos por el usuario y subtipos.</a:t>
            </a:r>
          </a:p>
          <a:p>
            <a:pPr marL="628650" lvl="1" indent="-171450" algn="just" eaLnBrk="1" hangingPunct="1">
              <a:lnSpc>
                <a:spcPct val="90000"/>
              </a:lnSpc>
              <a:spcBef>
                <a:spcPct val="0"/>
              </a:spcBef>
              <a:buFont typeface="Courier New" panose="02070309020205020404" pitchFamily="49" charset="0"/>
              <a:buChar char="o"/>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especificación de procedimientos y/o funciones</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especifica las declaraciones de procedimientos y funciones públicas que contendrá el package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 opción OR REPLACE elimina y vuelve a crear la especificación del package.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se requiere las variables deben ser inicializadas con un valor constante o fórmula en la declaración, de lo contrario la variable es inicializada por defecto como NULL.</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Todos los constructores (variables, tipos y subprogramas) declarados en una especificación son visibles para los usuarios que tienen asignado los privilegios sobre el package, por lo tanto pueden ser utilizar.</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Todos los constructores (variables, tipos y subprogramas) declarados en una especificación son visibles también en el cuerpo del package, por lo tanto pueden ser utilizar.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Existen dos opciones para crear la especificación de un Package usando SQL Developer. La primera opción es abrir una Hoja de Trabajo de SQL (número 1) y escribir el código. Una vez finalizada la especificación del package se debe elegir la opción Ejecutar Script para que la especificación quede almacenada en la base de datos  (número 2). </a:t>
            </a:r>
          </a:p>
        </p:txBody>
      </p:sp>
    </p:spTree>
    <p:extLst>
      <p:ext uri="{BB962C8B-B14F-4D97-AF65-F5344CB8AC3E}">
        <p14:creationId xmlns:p14="http://schemas.microsoft.com/office/powerpoint/2010/main" val="1005582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9" r:id="rId3"/>
    <p:sldLayoutId id="2147483678" r:id="rId4"/>
    <p:sldLayoutId id="214748367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Creando</a:t>
            </a:r>
            <a:br>
              <a:rPr lang="es-CL" sz="5800" b="1" dirty="0"/>
            </a:br>
            <a:r>
              <a:rPr lang="es-CL" sz="5800" b="1" dirty="0"/>
              <a:t>Package</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Creación de un Package</a:t>
            </a:r>
          </a:p>
        </p:txBody>
      </p:sp>
      <p:pic>
        <p:nvPicPr>
          <p:cNvPr id="8" name="Imagen 7">
            <a:extLst>
              <a:ext uri="{FF2B5EF4-FFF2-40B4-BE49-F238E27FC236}">
                <a16:creationId xmlns:a16="http://schemas.microsoft.com/office/drawing/2014/main" id="{DA66505C-01F9-4CD4-BE61-22D66A523CB1}"/>
              </a:ext>
            </a:extLst>
          </p:cNvPr>
          <p:cNvPicPr>
            <a:picLocks noChangeAspect="1"/>
          </p:cNvPicPr>
          <p:nvPr/>
        </p:nvPicPr>
        <p:blipFill>
          <a:blip r:embed="rId3"/>
          <a:stretch>
            <a:fillRect/>
          </a:stretch>
        </p:blipFill>
        <p:spPr>
          <a:xfrm>
            <a:off x="327585" y="1146039"/>
            <a:ext cx="8488830" cy="5052470"/>
          </a:xfrm>
          <a:prstGeom prst="rect">
            <a:avLst/>
          </a:prstGeom>
        </p:spPr>
      </p:pic>
    </p:spTree>
    <p:extLst>
      <p:ext uri="{BB962C8B-B14F-4D97-AF65-F5344CB8AC3E}">
        <p14:creationId xmlns:p14="http://schemas.microsoft.com/office/powerpoint/2010/main" val="402968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la Especificación del  Package</a:t>
            </a:r>
          </a:p>
        </p:txBody>
      </p:sp>
      <p:sp>
        <p:nvSpPr>
          <p:cNvPr id="4" name="Text Box 5">
            <a:extLst>
              <a:ext uri="{FF2B5EF4-FFF2-40B4-BE49-F238E27FC236}">
                <a16:creationId xmlns:a16="http://schemas.microsoft.com/office/drawing/2014/main" id="{DB75A952-7D6A-4552-A377-3486A7DBE60F}"/>
              </a:ext>
            </a:extLst>
          </p:cNvPr>
          <p:cNvSpPr txBox="1">
            <a:spLocks noChangeArrowheads="1"/>
          </p:cNvSpPr>
          <p:nvPr/>
        </p:nvSpPr>
        <p:spPr bwMode="auto">
          <a:xfrm>
            <a:off x="1142623" y="1655702"/>
            <a:ext cx="7077527" cy="1323439"/>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a:spAutoFit/>
          </a:bodyPr>
          <a:lstStyle/>
          <a:p>
            <a:endParaRPr lang="es-MX" sz="800" b="1" dirty="0">
              <a:latin typeface="Calibri" panose="020F0502020204030204" pitchFamily="34" charset="0"/>
              <a:cs typeface="Calibri" panose="020F0502020204030204" pitchFamily="34" charset="0"/>
            </a:endParaRPr>
          </a:p>
          <a:p>
            <a:pPr>
              <a:defRPr/>
            </a:pPr>
            <a:r>
              <a:rPr lang="es-CL" sz="1600" b="1" dirty="0">
                <a:latin typeface="Calibri" panose="020F0502020204030204" pitchFamily="34" charset="0"/>
                <a:cs typeface="Calibri" panose="020F0502020204030204" pitchFamily="34" charset="0"/>
              </a:rPr>
              <a:t>CREATE [OR REPLACE] PACKAGE </a:t>
            </a:r>
            <a:r>
              <a:rPr lang="es-CL" sz="1600" b="1" i="1" dirty="0">
                <a:latin typeface="Calibri" panose="020F0502020204030204" pitchFamily="34" charset="0"/>
                <a:cs typeface="Calibri" panose="020F0502020204030204" pitchFamily="34" charset="0"/>
              </a:rPr>
              <a:t>nombre_package</a:t>
            </a:r>
            <a:r>
              <a:rPr lang="es-CL" sz="1600" b="1" dirty="0">
                <a:latin typeface="Calibri" panose="020F0502020204030204" pitchFamily="34" charset="0"/>
                <a:cs typeface="Calibri" panose="020F0502020204030204" pitchFamily="34" charset="0"/>
              </a:rPr>
              <a:t> IS|AS</a:t>
            </a:r>
          </a:p>
          <a:p>
            <a:pPr>
              <a:defRPr/>
            </a:pPr>
            <a:r>
              <a:rPr lang="es-CL" sz="1600" b="1" dirty="0">
                <a:latin typeface="Calibri" panose="020F0502020204030204" pitchFamily="34" charset="0"/>
                <a:cs typeface="Calibri" panose="020F0502020204030204" pitchFamily="34" charset="0"/>
              </a:rPr>
              <a:t>    </a:t>
            </a:r>
            <a:r>
              <a:rPr lang="es-CL" sz="1600" b="1" i="1" dirty="0">
                <a:latin typeface="Calibri" panose="020F0502020204030204" pitchFamily="34" charset="0"/>
                <a:cs typeface="Calibri" panose="020F0502020204030204" pitchFamily="34" charset="0"/>
              </a:rPr>
              <a:t>declaración de tipos y variables públicos</a:t>
            </a:r>
          </a:p>
          <a:p>
            <a:pPr>
              <a:defRPr/>
            </a:pPr>
            <a:r>
              <a:rPr lang="es-CL" sz="1600" b="1" dirty="0">
                <a:latin typeface="Calibri" panose="020F0502020204030204" pitchFamily="34" charset="0"/>
                <a:cs typeface="Calibri" panose="020F0502020204030204" pitchFamily="34" charset="0"/>
              </a:rPr>
              <a:t>    </a:t>
            </a:r>
            <a:r>
              <a:rPr lang="es-CL" sz="1600" b="1" i="1" dirty="0">
                <a:latin typeface="Calibri" panose="020F0502020204030204" pitchFamily="34" charset="0"/>
                <a:cs typeface="Calibri" panose="020F0502020204030204" pitchFamily="34" charset="0"/>
              </a:rPr>
              <a:t>especificación de procedimientos y/o funciones</a:t>
            </a:r>
          </a:p>
          <a:p>
            <a:pPr>
              <a:defRPr/>
            </a:pPr>
            <a:r>
              <a:rPr lang="es-CL" sz="1600" b="1" dirty="0">
                <a:latin typeface="Calibri" panose="020F0502020204030204" pitchFamily="34" charset="0"/>
                <a:cs typeface="Calibri" panose="020F0502020204030204" pitchFamily="34" charset="0"/>
              </a:rPr>
              <a:t>END [</a:t>
            </a:r>
            <a:r>
              <a:rPr lang="es-CL" sz="1600" b="1" i="1" dirty="0">
                <a:latin typeface="Calibri" panose="020F0502020204030204" pitchFamily="34" charset="0"/>
                <a:cs typeface="Calibri" panose="020F0502020204030204" pitchFamily="34" charset="0"/>
              </a:rPr>
              <a:t>nombre_package</a:t>
            </a:r>
            <a:r>
              <a:rPr lang="es-CL" sz="1600" b="1" dirty="0">
                <a:latin typeface="Calibri" panose="020F0502020204030204" pitchFamily="34" charset="0"/>
                <a:cs typeface="Calibri" panose="020F0502020204030204" pitchFamily="34" charset="0"/>
              </a:rPr>
              <a:t>];</a:t>
            </a:r>
          </a:p>
          <a:p>
            <a:endParaRPr lang="en-US" sz="800" b="1" dirty="0">
              <a:latin typeface="Calibri" panose="020F0502020204030204" pitchFamily="34" charset="0"/>
              <a:cs typeface="Calibri" panose="020F0502020204030204" pitchFamily="34" charset="0"/>
            </a:endParaRP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611188" y="133151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a:t>
            </a:r>
            <a:endParaRPr lang="es-CL" sz="2000" kern="1200" dirty="0">
              <a:solidFill>
                <a:prstClr val="black"/>
              </a:solidFill>
              <a:latin typeface="Calibri"/>
              <a:ea typeface="Arial Unicode MS"/>
              <a:cs typeface="Times New Roman" pitchFamily="18" charset="0"/>
            </a:endParaRPr>
          </a:p>
        </p:txBody>
      </p:sp>
      <p:pic>
        <p:nvPicPr>
          <p:cNvPr id="8" name="Imagen 7">
            <a:extLst>
              <a:ext uri="{FF2B5EF4-FFF2-40B4-BE49-F238E27FC236}">
                <a16:creationId xmlns:a16="http://schemas.microsoft.com/office/drawing/2014/main" id="{400296DB-26AB-4E7B-A1CF-FEBDE81ED660}"/>
              </a:ext>
            </a:extLst>
          </p:cNvPr>
          <p:cNvPicPr>
            <a:picLocks noChangeAspect="1"/>
          </p:cNvPicPr>
          <p:nvPr/>
        </p:nvPicPr>
        <p:blipFill>
          <a:blip r:embed="rId3"/>
          <a:stretch>
            <a:fillRect/>
          </a:stretch>
        </p:blipFill>
        <p:spPr>
          <a:xfrm>
            <a:off x="2196012" y="3868378"/>
            <a:ext cx="4087861" cy="551909"/>
          </a:xfrm>
          <a:prstGeom prst="rect">
            <a:avLst/>
          </a:prstGeom>
        </p:spPr>
      </p:pic>
      <p:sp>
        <p:nvSpPr>
          <p:cNvPr id="10" name="Rectángulo 9">
            <a:extLst>
              <a:ext uri="{FF2B5EF4-FFF2-40B4-BE49-F238E27FC236}">
                <a16:creationId xmlns:a16="http://schemas.microsoft.com/office/drawing/2014/main" id="{AE561AE7-A1FD-4623-B857-425673D3706B}"/>
              </a:ext>
            </a:extLst>
          </p:cNvPr>
          <p:cNvSpPr/>
          <p:nvPr/>
        </p:nvSpPr>
        <p:spPr>
          <a:xfrm>
            <a:off x="4712483" y="4120675"/>
            <a:ext cx="252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1" name="CuadroTexto 10">
            <a:extLst>
              <a:ext uri="{FF2B5EF4-FFF2-40B4-BE49-F238E27FC236}">
                <a16:creationId xmlns:a16="http://schemas.microsoft.com/office/drawing/2014/main" id="{C357BA76-2782-484C-9140-0001EC164BAE}"/>
              </a:ext>
            </a:extLst>
          </p:cNvPr>
          <p:cNvSpPr txBox="1"/>
          <p:nvPr/>
        </p:nvSpPr>
        <p:spPr>
          <a:xfrm>
            <a:off x="1928004" y="3883090"/>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12" name="CuadroTexto 11">
            <a:extLst>
              <a:ext uri="{FF2B5EF4-FFF2-40B4-BE49-F238E27FC236}">
                <a16:creationId xmlns:a16="http://schemas.microsoft.com/office/drawing/2014/main" id="{2D7039F0-F6A9-4551-971E-19BBACD31595}"/>
              </a:ext>
            </a:extLst>
          </p:cNvPr>
          <p:cNvSpPr txBox="1"/>
          <p:nvPr/>
        </p:nvSpPr>
        <p:spPr>
          <a:xfrm>
            <a:off x="-16920" y="5261759"/>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13" name="CuadroTexto 12">
            <a:extLst>
              <a:ext uri="{FF2B5EF4-FFF2-40B4-BE49-F238E27FC236}">
                <a16:creationId xmlns:a16="http://schemas.microsoft.com/office/drawing/2014/main" id="{3D6846AA-289C-4EC2-A663-58DCBFA34644}"/>
              </a:ext>
            </a:extLst>
          </p:cNvPr>
          <p:cNvSpPr txBox="1"/>
          <p:nvPr/>
        </p:nvSpPr>
        <p:spPr>
          <a:xfrm>
            <a:off x="1133554" y="7519512"/>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14" name="CuadroTexto 13">
            <a:extLst>
              <a:ext uri="{FF2B5EF4-FFF2-40B4-BE49-F238E27FC236}">
                <a16:creationId xmlns:a16="http://schemas.microsoft.com/office/drawing/2014/main" id="{B509AFA5-8029-4697-B186-2B9FB4B1ED29}"/>
              </a:ext>
            </a:extLst>
          </p:cNvPr>
          <p:cNvSpPr txBox="1"/>
          <p:nvPr/>
        </p:nvSpPr>
        <p:spPr>
          <a:xfrm>
            <a:off x="5156642" y="7519512"/>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
        <p:nvSpPr>
          <p:cNvPr id="15" name="Rectangle 3">
            <a:extLst>
              <a:ext uri="{FF2B5EF4-FFF2-40B4-BE49-F238E27FC236}">
                <a16:creationId xmlns:a16="http://schemas.microsoft.com/office/drawing/2014/main" id="{AD0996BC-E644-4AD8-94D3-A5FD233845AC}"/>
              </a:ext>
            </a:extLst>
          </p:cNvPr>
          <p:cNvSpPr txBox="1">
            <a:spLocks noChangeArrowheads="1"/>
          </p:cNvSpPr>
          <p:nvPr/>
        </p:nvSpPr>
        <p:spPr bwMode="auto">
          <a:xfrm>
            <a:off x="611188" y="320251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1 para crear la Especificación del Package usando SQL Developer:</a:t>
            </a:r>
            <a:endParaRPr lang="es-CL" sz="2000" kern="1200" dirty="0">
              <a:solidFill>
                <a:prstClr val="black"/>
              </a:solidFill>
              <a:latin typeface="Calibri"/>
              <a:ea typeface="Arial Unicode MS"/>
              <a:cs typeface="Times New Roman" pitchFamily="18" charset="0"/>
            </a:endParaRPr>
          </a:p>
        </p:txBody>
      </p:sp>
      <p:pic>
        <p:nvPicPr>
          <p:cNvPr id="25" name="Imagen 24" descr="Interfaz de usuario gráfica, Texto, Aplicación, Correo electrónico&#10;&#10;Descripción generada automáticamente">
            <a:extLst>
              <a:ext uri="{FF2B5EF4-FFF2-40B4-BE49-F238E27FC236}">
                <a16:creationId xmlns:a16="http://schemas.microsoft.com/office/drawing/2014/main" id="{5F2BC5EC-6661-4426-963C-C1476C293195}"/>
              </a:ext>
            </a:extLst>
          </p:cNvPr>
          <p:cNvPicPr>
            <a:picLocks noChangeAspect="1"/>
          </p:cNvPicPr>
          <p:nvPr/>
        </p:nvPicPr>
        <p:blipFill>
          <a:blip r:embed="rId4"/>
          <a:stretch>
            <a:fillRect/>
          </a:stretch>
        </p:blipFill>
        <p:spPr>
          <a:xfrm>
            <a:off x="324489" y="4552661"/>
            <a:ext cx="8775987" cy="2191695"/>
          </a:xfrm>
          <a:prstGeom prst="rect">
            <a:avLst/>
          </a:prstGeom>
        </p:spPr>
      </p:pic>
      <p:sp>
        <p:nvSpPr>
          <p:cNvPr id="17" name="Rectángulo 16">
            <a:extLst>
              <a:ext uri="{FF2B5EF4-FFF2-40B4-BE49-F238E27FC236}">
                <a16:creationId xmlns:a16="http://schemas.microsoft.com/office/drawing/2014/main" id="{D39B6604-10B7-466F-BBB8-122AA38971F2}"/>
              </a:ext>
            </a:extLst>
          </p:cNvPr>
          <p:cNvSpPr/>
          <p:nvPr/>
        </p:nvSpPr>
        <p:spPr>
          <a:xfrm>
            <a:off x="548563" y="4579661"/>
            <a:ext cx="216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69701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la Especificación del  Package</a:t>
            </a:r>
          </a:p>
        </p:txBody>
      </p:sp>
      <p:sp>
        <p:nvSpPr>
          <p:cNvPr id="13" name="CuadroTexto 12">
            <a:extLst>
              <a:ext uri="{FF2B5EF4-FFF2-40B4-BE49-F238E27FC236}">
                <a16:creationId xmlns:a16="http://schemas.microsoft.com/office/drawing/2014/main" id="{A121952B-DC26-44B8-B1C7-A68568526923}"/>
              </a:ext>
            </a:extLst>
          </p:cNvPr>
          <p:cNvSpPr txBox="1"/>
          <p:nvPr/>
        </p:nvSpPr>
        <p:spPr>
          <a:xfrm>
            <a:off x="1010459" y="1716587"/>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14" name="CuadroTexto 13">
            <a:extLst>
              <a:ext uri="{FF2B5EF4-FFF2-40B4-BE49-F238E27FC236}">
                <a16:creationId xmlns:a16="http://schemas.microsoft.com/office/drawing/2014/main" id="{4D849666-F772-481B-BA27-05039320A758}"/>
              </a:ext>
            </a:extLst>
          </p:cNvPr>
          <p:cNvSpPr txBox="1"/>
          <p:nvPr/>
        </p:nvSpPr>
        <p:spPr>
          <a:xfrm>
            <a:off x="5033547" y="1716587"/>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pic>
        <p:nvPicPr>
          <p:cNvPr id="4" name="Imagen 3" descr="Interfaz de usuario gráfica, Texto, Aplicación&#10;&#10;Descripción generada automáticamente">
            <a:extLst>
              <a:ext uri="{FF2B5EF4-FFF2-40B4-BE49-F238E27FC236}">
                <a16:creationId xmlns:a16="http://schemas.microsoft.com/office/drawing/2014/main" id="{D378CB7B-0447-419D-BBBB-7BA604F2ABAB}"/>
              </a:ext>
            </a:extLst>
          </p:cNvPr>
          <p:cNvPicPr>
            <a:picLocks noChangeAspect="1"/>
          </p:cNvPicPr>
          <p:nvPr/>
        </p:nvPicPr>
        <p:blipFill>
          <a:blip r:embed="rId3"/>
          <a:stretch>
            <a:fillRect/>
          </a:stretch>
        </p:blipFill>
        <p:spPr>
          <a:xfrm>
            <a:off x="1426357" y="1331545"/>
            <a:ext cx="2180952" cy="1800000"/>
          </a:xfrm>
          <a:prstGeom prst="rect">
            <a:avLst/>
          </a:prstGeom>
        </p:spPr>
      </p:pic>
      <p:pic>
        <p:nvPicPr>
          <p:cNvPr id="9" name="Imagen 8" descr="Interfaz de usuario gráfica, Texto, Aplicación, Chat o mensaje de texto&#10;&#10;Descripción generada automáticamente">
            <a:extLst>
              <a:ext uri="{FF2B5EF4-FFF2-40B4-BE49-F238E27FC236}">
                <a16:creationId xmlns:a16="http://schemas.microsoft.com/office/drawing/2014/main" id="{1D249FCA-D830-453C-B099-F05610D0E6D6}"/>
              </a:ext>
            </a:extLst>
          </p:cNvPr>
          <p:cNvPicPr>
            <a:picLocks noChangeAspect="1"/>
          </p:cNvPicPr>
          <p:nvPr/>
        </p:nvPicPr>
        <p:blipFill>
          <a:blip r:embed="rId4"/>
          <a:stretch>
            <a:fillRect/>
          </a:stretch>
        </p:blipFill>
        <p:spPr>
          <a:xfrm>
            <a:off x="5385242" y="1294890"/>
            <a:ext cx="1942857" cy="1809524"/>
          </a:xfrm>
          <a:prstGeom prst="rect">
            <a:avLst/>
          </a:prstGeom>
        </p:spPr>
      </p:pic>
      <p:sp>
        <p:nvSpPr>
          <p:cNvPr id="19" name="Rectangle 3">
            <a:extLst>
              <a:ext uri="{FF2B5EF4-FFF2-40B4-BE49-F238E27FC236}">
                <a16:creationId xmlns:a16="http://schemas.microsoft.com/office/drawing/2014/main" id="{469EDE29-A083-4473-93C8-225AC9CAA929}"/>
              </a:ext>
            </a:extLst>
          </p:cNvPr>
          <p:cNvSpPr txBox="1">
            <a:spLocks noChangeArrowheads="1"/>
          </p:cNvSpPr>
          <p:nvPr/>
        </p:nvSpPr>
        <p:spPr bwMode="auto">
          <a:xfrm>
            <a:off x="611188" y="354069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2 para crear la Especificación del Package usando SQL Developer:</a:t>
            </a:r>
            <a:endParaRPr lang="es-CL" sz="2000" kern="1200" dirty="0">
              <a:solidFill>
                <a:prstClr val="black"/>
              </a:solidFill>
              <a:latin typeface="Calibri"/>
              <a:ea typeface="Arial Unicode MS"/>
              <a:cs typeface="Times New Roman" pitchFamily="18" charset="0"/>
            </a:endParaRPr>
          </a:p>
        </p:txBody>
      </p:sp>
      <p:pic>
        <p:nvPicPr>
          <p:cNvPr id="16" name="Imagen 15" descr="Interfaz de usuario gráfica, Texto, Aplicación&#10;&#10;Descripción generada automáticamente">
            <a:extLst>
              <a:ext uri="{FF2B5EF4-FFF2-40B4-BE49-F238E27FC236}">
                <a16:creationId xmlns:a16="http://schemas.microsoft.com/office/drawing/2014/main" id="{0701326C-BD90-447F-809E-8B2F60A8EE56}"/>
              </a:ext>
            </a:extLst>
          </p:cNvPr>
          <p:cNvPicPr>
            <a:picLocks noChangeAspect="1"/>
          </p:cNvPicPr>
          <p:nvPr/>
        </p:nvPicPr>
        <p:blipFill>
          <a:blip r:embed="rId5"/>
          <a:stretch>
            <a:fillRect/>
          </a:stretch>
        </p:blipFill>
        <p:spPr>
          <a:xfrm>
            <a:off x="1426357" y="4059049"/>
            <a:ext cx="1770527" cy="1781066"/>
          </a:xfrm>
          <a:prstGeom prst="rect">
            <a:avLst/>
          </a:prstGeom>
        </p:spPr>
      </p:pic>
      <p:pic>
        <p:nvPicPr>
          <p:cNvPr id="21" name="Imagen 20" descr="Interfaz de usuario gráfica, Texto, Aplicación&#10;&#10;Descripción generada automáticamente">
            <a:extLst>
              <a:ext uri="{FF2B5EF4-FFF2-40B4-BE49-F238E27FC236}">
                <a16:creationId xmlns:a16="http://schemas.microsoft.com/office/drawing/2014/main" id="{2186A9F3-00DC-4884-B8AE-08B62BBBBFAC}"/>
              </a:ext>
            </a:extLst>
          </p:cNvPr>
          <p:cNvPicPr>
            <a:picLocks noChangeAspect="1"/>
          </p:cNvPicPr>
          <p:nvPr/>
        </p:nvPicPr>
        <p:blipFill>
          <a:blip r:embed="rId6"/>
          <a:stretch>
            <a:fillRect/>
          </a:stretch>
        </p:blipFill>
        <p:spPr>
          <a:xfrm>
            <a:off x="4650768" y="4059049"/>
            <a:ext cx="2677331" cy="2635235"/>
          </a:xfrm>
          <a:prstGeom prst="rect">
            <a:avLst/>
          </a:prstGeom>
        </p:spPr>
      </p:pic>
      <p:sp>
        <p:nvSpPr>
          <p:cNvPr id="23" name="CuadroTexto 22">
            <a:extLst>
              <a:ext uri="{FF2B5EF4-FFF2-40B4-BE49-F238E27FC236}">
                <a16:creationId xmlns:a16="http://schemas.microsoft.com/office/drawing/2014/main" id="{752AF651-1D66-4185-B83A-772572A9A0AB}"/>
              </a:ext>
            </a:extLst>
          </p:cNvPr>
          <p:cNvSpPr txBox="1"/>
          <p:nvPr/>
        </p:nvSpPr>
        <p:spPr>
          <a:xfrm>
            <a:off x="1068107" y="4786992"/>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25" name="CuadroTexto 24">
            <a:extLst>
              <a:ext uri="{FF2B5EF4-FFF2-40B4-BE49-F238E27FC236}">
                <a16:creationId xmlns:a16="http://schemas.microsoft.com/office/drawing/2014/main" id="{26495CDA-2367-4CD1-8856-57904C29DF47}"/>
              </a:ext>
            </a:extLst>
          </p:cNvPr>
          <p:cNvSpPr txBox="1"/>
          <p:nvPr/>
        </p:nvSpPr>
        <p:spPr>
          <a:xfrm>
            <a:off x="4272241" y="5163382"/>
            <a:ext cx="914400"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4219974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la Especificación del  Package</a:t>
            </a:r>
          </a:p>
        </p:txBody>
      </p:sp>
      <p:sp>
        <p:nvSpPr>
          <p:cNvPr id="13" name="CuadroTexto 12">
            <a:extLst>
              <a:ext uri="{FF2B5EF4-FFF2-40B4-BE49-F238E27FC236}">
                <a16:creationId xmlns:a16="http://schemas.microsoft.com/office/drawing/2014/main" id="{9834B89A-346C-4CA3-AA60-DCBA0DEC97C1}"/>
              </a:ext>
            </a:extLst>
          </p:cNvPr>
          <p:cNvSpPr txBox="1"/>
          <p:nvPr/>
        </p:nvSpPr>
        <p:spPr>
          <a:xfrm>
            <a:off x="2193731" y="2180949"/>
            <a:ext cx="399009"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14" name="CuadroTexto 13">
            <a:extLst>
              <a:ext uri="{FF2B5EF4-FFF2-40B4-BE49-F238E27FC236}">
                <a16:creationId xmlns:a16="http://schemas.microsoft.com/office/drawing/2014/main" id="{8641A233-4E88-4110-B2B9-27AB3E7EADB0}"/>
              </a:ext>
            </a:extLst>
          </p:cNvPr>
          <p:cNvSpPr txBox="1"/>
          <p:nvPr/>
        </p:nvSpPr>
        <p:spPr>
          <a:xfrm>
            <a:off x="5696421" y="1281251"/>
            <a:ext cx="484568" cy="585356"/>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pic>
        <p:nvPicPr>
          <p:cNvPr id="4" name="Imagen 3" descr="Interfaz de usuario gráfica, Texto, Aplicación&#10;&#10;Descripción generada automáticamente">
            <a:extLst>
              <a:ext uri="{FF2B5EF4-FFF2-40B4-BE49-F238E27FC236}">
                <a16:creationId xmlns:a16="http://schemas.microsoft.com/office/drawing/2014/main" id="{DD9AB0C6-09F7-4322-ACC9-79C30F118A0E}"/>
              </a:ext>
            </a:extLst>
          </p:cNvPr>
          <p:cNvPicPr>
            <a:picLocks noChangeAspect="1"/>
          </p:cNvPicPr>
          <p:nvPr/>
        </p:nvPicPr>
        <p:blipFill>
          <a:blip r:embed="rId3"/>
          <a:stretch>
            <a:fillRect/>
          </a:stretch>
        </p:blipFill>
        <p:spPr>
          <a:xfrm>
            <a:off x="2504799" y="1292820"/>
            <a:ext cx="3676190" cy="2352381"/>
          </a:xfrm>
          <a:prstGeom prst="rect">
            <a:avLst/>
          </a:prstGeom>
        </p:spPr>
      </p:pic>
      <p:sp>
        <p:nvSpPr>
          <p:cNvPr id="16" name="Rectángulo 15">
            <a:extLst>
              <a:ext uri="{FF2B5EF4-FFF2-40B4-BE49-F238E27FC236}">
                <a16:creationId xmlns:a16="http://schemas.microsoft.com/office/drawing/2014/main" id="{D2CC1F4C-AC48-4F50-BE09-91378A462A45}"/>
              </a:ext>
            </a:extLst>
          </p:cNvPr>
          <p:cNvSpPr/>
          <p:nvPr/>
        </p:nvSpPr>
        <p:spPr>
          <a:xfrm>
            <a:off x="4220308" y="3291944"/>
            <a:ext cx="861643" cy="2586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sp>
        <p:nvSpPr>
          <p:cNvPr id="19" name="CuadroTexto 18">
            <a:extLst>
              <a:ext uri="{FF2B5EF4-FFF2-40B4-BE49-F238E27FC236}">
                <a16:creationId xmlns:a16="http://schemas.microsoft.com/office/drawing/2014/main" id="{EB5F8D00-5E33-49FE-83FF-6D2FA63DEFF6}"/>
              </a:ext>
            </a:extLst>
          </p:cNvPr>
          <p:cNvSpPr txBox="1"/>
          <p:nvPr/>
        </p:nvSpPr>
        <p:spPr>
          <a:xfrm>
            <a:off x="60130" y="5041384"/>
            <a:ext cx="399009"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pic>
        <p:nvPicPr>
          <p:cNvPr id="23" name="Imagen 22" descr="Interfaz de usuario gráfica, Texto, Aplicación, Correo electrónico&#10;&#10;Descripción generada automáticamente">
            <a:extLst>
              <a:ext uri="{FF2B5EF4-FFF2-40B4-BE49-F238E27FC236}">
                <a16:creationId xmlns:a16="http://schemas.microsoft.com/office/drawing/2014/main" id="{AF65D5B7-B972-4845-9F19-4A1DDC28896D}"/>
              </a:ext>
            </a:extLst>
          </p:cNvPr>
          <p:cNvPicPr>
            <a:picLocks noChangeAspect="1"/>
          </p:cNvPicPr>
          <p:nvPr/>
        </p:nvPicPr>
        <p:blipFill>
          <a:blip r:embed="rId4"/>
          <a:stretch>
            <a:fillRect/>
          </a:stretch>
        </p:blipFill>
        <p:spPr>
          <a:xfrm>
            <a:off x="364169" y="4161618"/>
            <a:ext cx="8719701" cy="2184495"/>
          </a:xfrm>
          <a:prstGeom prst="rect">
            <a:avLst/>
          </a:prstGeom>
        </p:spPr>
      </p:pic>
      <p:sp>
        <p:nvSpPr>
          <p:cNvPr id="15" name="Rectángulo 14">
            <a:extLst>
              <a:ext uri="{FF2B5EF4-FFF2-40B4-BE49-F238E27FC236}">
                <a16:creationId xmlns:a16="http://schemas.microsoft.com/office/drawing/2014/main" id="{2A1FEC90-EB79-4D67-BB25-15B0877592D0}"/>
              </a:ext>
            </a:extLst>
          </p:cNvPr>
          <p:cNvSpPr/>
          <p:nvPr/>
        </p:nvSpPr>
        <p:spPr>
          <a:xfrm>
            <a:off x="556699" y="4161618"/>
            <a:ext cx="324000" cy="32832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806642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la Especificación del  Package</a:t>
            </a:r>
          </a:p>
        </p:txBody>
      </p:sp>
      <p:sp>
        <p:nvSpPr>
          <p:cNvPr id="4" name="Rectangle 3">
            <a:extLst>
              <a:ext uri="{FF2B5EF4-FFF2-40B4-BE49-F238E27FC236}">
                <a16:creationId xmlns:a16="http://schemas.microsoft.com/office/drawing/2014/main" id="{6D0EBBEB-8220-40E8-8B9B-34956E211450}"/>
              </a:ext>
            </a:extLst>
          </p:cNvPr>
          <p:cNvSpPr txBox="1">
            <a:spLocks noChangeArrowheads="1"/>
          </p:cNvSpPr>
          <p:nvPr/>
        </p:nvSpPr>
        <p:spPr bwMode="auto">
          <a:xfrm>
            <a:off x="611188" y="130538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FC69D376-8883-4E3D-BBD6-4AF4FD8E9CFD}"/>
              </a:ext>
            </a:extLst>
          </p:cNvPr>
          <p:cNvSpPr txBox="1">
            <a:spLocks noChangeArrowheads="1"/>
          </p:cNvSpPr>
          <p:nvPr/>
        </p:nvSpPr>
        <p:spPr bwMode="auto">
          <a:xfrm>
            <a:off x="546006" y="1589970"/>
            <a:ext cx="8257715" cy="463203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rIns="9000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CREATE OR REPLACE PACKAGE </a:t>
            </a:r>
            <a:r>
              <a:rPr lang="es-MX" sz="1500" b="1" kern="1200" dirty="0">
                <a:solidFill>
                  <a:srgbClr val="00928F"/>
                </a:solidFill>
                <a:latin typeface="Calibri"/>
                <a:ea typeface="+mn-ea"/>
                <a:cs typeface="Arial" pitchFamily="34" charset="0"/>
              </a:rPr>
              <a:t>PKG_PROC_REMUN </a:t>
            </a:r>
            <a:r>
              <a:rPr lang="es-MX" sz="1500" b="1" kern="1200" dirty="0">
                <a:solidFill>
                  <a:schemeClr val="tx1"/>
                </a:solidFill>
                <a:latin typeface="Calibri"/>
                <a:ea typeface="+mn-ea"/>
                <a:cs typeface="Arial" pitchFamily="34" charset="0"/>
              </a:rPr>
              <a:t>IS</a:t>
            </a:r>
          </a:p>
          <a:p>
            <a:pPr lvl="0" fontAlgn="base">
              <a:spcBef>
                <a:spcPct val="0"/>
              </a:spcBef>
              <a:spcAft>
                <a:spcPct val="0"/>
              </a:spcAft>
              <a:buClrTx/>
              <a:defRPr/>
            </a:pPr>
            <a:r>
              <a:rPr lang="es-MX" sz="1500" b="1" kern="1200" dirty="0">
                <a:solidFill>
                  <a:srgbClr val="C00000"/>
                </a:solidFill>
                <a:latin typeface="Calibri"/>
                <a:ea typeface="+mn-ea"/>
                <a:cs typeface="Arial" pitchFamily="34" charset="0"/>
              </a:rPr>
              <a:t>v_mensaje_error VARCHAR2(200);</a:t>
            </a:r>
          </a:p>
          <a:p>
            <a:pPr lvl="0" fontAlgn="base">
              <a:spcBef>
                <a:spcPct val="0"/>
              </a:spcBef>
              <a:spcAft>
                <a:spcPct val="0"/>
              </a:spcAft>
              <a:buClrTx/>
              <a:defRPr/>
            </a:pPr>
            <a:r>
              <a:rPr lang="es-MX" sz="1500" b="1" kern="1200" dirty="0">
                <a:solidFill>
                  <a:srgbClr val="0000DE"/>
                </a:solidFill>
                <a:latin typeface="Calibri"/>
                <a:ea typeface="+mn-ea"/>
                <a:cs typeface="Arial" pitchFamily="34" charset="0"/>
              </a:rPr>
              <a:t>v_rutina_error VARCHAR2(200);</a:t>
            </a:r>
          </a:p>
          <a:p>
            <a:pPr lvl="0" fontAlgn="base">
              <a:spcBef>
                <a:spcPct val="0"/>
              </a:spcBef>
              <a:spcAft>
                <a:spcPct val="0"/>
              </a:spcAft>
              <a:buClrTx/>
              <a:defRPr/>
            </a:pPr>
            <a:r>
              <a:rPr lang="en-US" sz="1500" b="1" kern="1200" dirty="0">
                <a:solidFill>
                  <a:srgbClr val="008000"/>
                </a:solidFill>
                <a:latin typeface="Calibri"/>
                <a:ea typeface="+mn-ea"/>
                <a:cs typeface="Arial" pitchFamily="34" charset="0"/>
              </a:rPr>
              <a:t>v_sec_err NUMBER(8):=0;</a:t>
            </a:r>
            <a:endParaRPr lang="es-MX" sz="1500" b="1" kern="1200" dirty="0">
              <a:solidFill>
                <a:srgbClr val="008000"/>
              </a:solidFill>
              <a:latin typeface="Calibri"/>
              <a:ea typeface="+mn-ea"/>
              <a:cs typeface="Arial" pitchFamily="34" charset="0"/>
            </a:endParaRPr>
          </a:p>
          <a:p>
            <a:pPr lvl="0" fontAlgn="base">
              <a:spcBef>
                <a:spcPct val="0"/>
              </a:spcBef>
              <a:spcAft>
                <a:spcPct val="0"/>
              </a:spcAft>
              <a:buClrTx/>
              <a:defRPr/>
            </a:pPr>
            <a:r>
              <a:rPr lang="es-MX" sz="1500" b="1" kern="1200" dirty="0">
                <a:solidFill>
                  <a:srgbClr val="990099"/>
                </a:solidFill>
                <a:latin typeface="Calibri"/>
                <a:ea typeface="+mn-ea"/>
                <a:cs typeface="Arial" pitchFamily="34" charset="0"/>
              </a:rPr>
              <a:t>CURSOR </a:t>
            </a:r>
            <a:r>
              <a:rPr lang="es-MX" sz="1500" b="1" kern="1200" dirty="0" err="1">
                <a:solidFill>
                  <a:srgbClr val="990099"/>
                </a:solidFill>
                <a:latin typeface="Calibri"/>
                <a:ea typeface="+mn-ea"/>
                <a:cs typeface="Arial" pitchFamily="34" charset="0"/>
              </a:rPr>
              <a:t>cur_emp_trabaja</a:t>
            </a:r>
            <a:r>
              <a:rPr lang="es-MX" sz="1500" b="1" kern="1200" dirty="0">
                <a:solidFill>
                  <a:srgbClr val="990099"/>
                </a:solidFill>
                <a:latin typeface="Calibri"/>
                <a:ea typeface="+mn-ea"/>
                <a:cs typeface="Arial" pitchFamily="34" charset="0"/>
              </a:rPr>
              <a:t> IS</a:t>
            </a:r>
          </a:p>
          <a:p>
            <a:pPr lvl="0" fontAlgn="base">
              <a:spcBef>
                <a:spcPct val="0"/>
              </a:spcBef>
              <a:spcAft>
                <a:spcPct val="0"/>
              </a:spcAft>
              <a:buClrTx/>
              <a:defRPr/>
            </a:pPr>
            <a:r>
              <a:rPr lang="es-MX" sz="1500" b="1" kern="1200" dirty="0">
                <a:solidFill>
                  <a:srgbClr val="990099"/>
                </a:solidFill>
                <a:latin typeface="Calibri"/>
                <a:ea typeface="+mn-ea"/>
                <a:cs typeface="Arial" pitchFamily="34" charset="0"/>
              </a:rPr>
              <a:t>                SELECT </a:t>
            </a:r>
            <a:r>
              <a:rPr lang="es-MX" sz="1500" b="1" kern="1200" dirty="0" err="1">
                <a:solidFill>
                  <a:srgbClr val="990099"/>
                </a:solidFill>
                <a:latin typeface="Calibri"/>
                <a:ea typeface="+mn-ea"/>
                <a:cs typeface="Arial" pitchFamily="34" charset="0"/>
              </a:rPr>
              <a:t>e.employee_id</a:t>
            </a:r>
            <a:r>
              <a:rPr lang="es-MX" sz="1500" b="1" kern="1200" dirty="0">
                <a:solidFill>
                  <a:srgbClr val="990099"/>
                </a:solidFill>
                <a:latin typeface="Calibri"/>
                <a:ea typeface="+mn-ea"/>
                <a:cs typeface="Arial" pitchFamily="34" charset="0"/>
              </a:rPr>
              <a:t>, COUNT(</a:t>
            </a:r>
            <a:r>
              <a:rPr lang="es-MX" sz="1500" b="1" kern="1200" dirty="0" err="1">
                <a:solidFill>
                  <a:srgbClr val="990099"/>
                </a:solidFill>
                <a:latin typeface="Calibri"/>
                <a:ea typeface="+mn-ea"/>
                <a:cs typeface="Arial" pitchFamily="34" charset="0"/>
              </a:rPr>
              <a:t>m.employee_id</a:t>
            </a:r>
            <a:r>
              <a:rPr lang="es-MX" sz="1500" b="1" kern="1200" dirty="0">
                <a:solidFill>
                  <a:srgbClr val="990099"/>
                </a:solidFill>
                <a:latin typeface="Calibri"/>
                <a:ea typeface="+mn-ea"/>
                <a:cs typeface="Arial" pitchFamily="34" charset="0"/>
              </a:rPr>
              <a:t>) </a:t>
            </a:r>
            <a:r>
              <a:rPr lang="es-MX" sz="1500" b="1" kern="1200" dirty="0" err="1">
                <a:solidFill>
                  <a:srgbClr val="990099"/>
                </a:solidFill>
                <a:latin typeface="Calibri"/>
                <a:ea typeface="+mn-ea"/>
                <a:cs typeface="Arial" pitchFamily="34" charset="0"/>
              </a:rPr>
              <a:t>total_emp</a:t>
            </a:r>
            <a:r>
              <a:rPr lang="es-MX" sz="1500" b="1" kern="1200" dirty="0">
                <a:solidFill>
                  <a:srgbClr val="990099"/>
                </a:solidFill>
                <a:latin typeface="Calibri"/>
                <a:ea typeface="+mn-ea"/>
                <a:cs typeface="Arial" pitchFamily="34" charset="0"/>
              </a:rPr>
              <a:t>, </a:t>
            </a:r>
          </a:p>
          <a:p>
            <a:pPr lvl="0" fontAlgn="base">
              <a:spcBef>
                <a:spcPct val="0"/>
              </a:spcBef>
              <a:spcAft>
                <a:spcPct val="0"/>
              </a:spcAft>
              <a:buClrTx/>
              <a:defRPr/>
            </a:pPr>
            <a:r>
              <a:rPr lang="es-MX" sz="1500" b="1" kern="1200" dirty="0">
                <a:solidFill>
                  <a:srgbClr val="990099"/>
                </a:solidFill>
                <a:latin typeface="Calibri"/>
                <a:ea typeface="+mn-ea"/>
                <a:cs typeface="Arial" pitchFamily="34" charset="0"/>
              </a:rPr>
              <a:t>                              </a:t>
            </a:r>
            <a:r>
              <a:rPr lang="es-MX" sz="1500" b="1" kern="1200" dirty="0" err="1">
                <a:solidFill>
                  <a:srgbClr val="990099"/>
                </a:solidFill>
                <a:latin typeface="Calibri"/>
                <a:ea typeface="+mn-ea"/>
                <a:cs typeface="Arial" pitchFamily="34" charset="0"/>
              </a:rPr>
              <a:t>e.salary</a:t>
            </a:r>
            <a:r>
              <a:rPr lang="es-MX" sz="1500" b="1" kern="1200" dirty="0">
                <a:solidFill>
                  <a:srgbClr val="990099"/>
                </a:solidFill>
                <a:latin typeface="Calibri"/>
                <a:ea typeface="+mn-ea"/>
                <a:cs typeface="Arial" pitchFamily="34" charset="0"/>
              </a:rPr>
              <a:t> salario, ROUND(</a:t>
            </a:r>
            <a:r>
              <a:rPr lang="es-MX" sz="1500" b="1" kern="1200" dirty="0" err="1">
                <a:solidFill>
                  <a:srgbClr val="990099"/>
                </a:solidFill>
                <a:latin typeface="Calibri"/>
                <a:ea typeface="+mn-ea"/>
                <a:cs typeface="Arial" pitchFamily="34" charset="0"/>
              </a:rPr>
              <a:t>e.salary</a:t>
            </a:r>
            <a:r>
              <a:rPr lang="es-MX" sz="1500" b="1" kern="1200" dirty="0">
                <a:solidFill>
                  <a:srgbClr val="990099"/>
                </a:solidFill>
                <a:latin typeface="Calibri"/>
                <a:ea typeface="+mn-ea"/>
                <a:cs typeface="Arial" pitchFamily="34" charset="0"/>
              </a:rPr>
              <a:t>*NVL(e.commission_pct,0)) </a:t>
            </a:r>
            <a:r>
              <a:rPr lang="es-MX" sz="1500" b="1" kern="1200" dirty="0" err="1">
                <a:solidFill>
                  <a:srgbClr val="990099"/>
                </a:solidFill>
                <a:latin typeface="Calibri"/>
                <a:ea typeface="+mn-ea"/>
                <a:cs typeface="Arial" pitchFamily="34" charset="0"/>
              </a:rPr>
              <a:t>valor_comision</a:t>
            </a:r>
            <a:r>
              <a:rPr lang="es-MX" sz="1500" b="1" kern="1200" dirty="0">
                <a:solidFill>
                  <a:srgbClr val="990099"/>
                </a:solidFill>
                <a:latin typeface="Calibri"/>
                <a:ea typeface="+mn-ea"/>
                <a:cs typeface="Arial" pitchFamily="34" charset="0"/>
              </a:rPr>
              <a:t>, </a:t>
            </a:r>
            <a:r>
              <a:rPr lang="es-MX" sz="1500" b="1" kern="1200" dirty="0" err="1">
                <a:solidFill>
                  <a:srgbClr val="990099"/>
                </a:solidFill>
                <a:latin typeface="Calibri"/>
                <a:ea typeface="+mn-ea"/>
                <a:cs typeface="Arial" pitchFamily="34" charset="0"/>
              </a:rPr>
              <a:t>l.city</a:t>
            </a:r>
            <a:endParaRPr lang="es-MX" sz="1500" b="1" kern="1200" dirty="0">
              <a:solidFill>
                <a:srgbClr val="990099"/>
              </a:solidFill>
              <a:latin typeface="Calibri"/>
              <a:ea typeface="+mn-ea"/>
              <a:cs typeface="Arial" pitchFamily="34" charset="0"/>
            </a:endParaRPr>
          </a:p>
          <a:p>
            <a:pPr lvl="0" fontAlgn="base">
              <a:spcBef>
                <a:spcPct val="0"/>
              </a:spcBef>
              <a:spcAft>
                <a:spcPct val="0"/>
              </a:spcAft>
              <a:buClrTx/>
              <a:defRPr/>
            </a:pPr>
            <a:r>
              <a:rPr lang="es-MX" sz="1500" b="1" kern="1200" dirty="0">
                <a:solidFill>
                  <a:srgbClr val="990099"/>
                </a:solidFill>
                <a:latin typeface="Calibri"/>
                <a:ea typeface="+mn-ea"/>
                <a:cs typeface="Arial" pitchFamily="34" charset="0"/>
              </a:rPr>
              <a:t>                  FROM </a:t>
            </a:r>
            <a:r>
              <a:rPr lang="es-MX" sz="1500" b="1" kern="1200" dirty="0" err="1">
                <a:solidFill>
                  <a:srgbClr val="990099"/>
                </a:solidFill>
                <a:latin typeface="Calibri"/>
                <a:ea typeface="+mn-ea"/>
                <a:cs typeface="Arial" pitchFamily="34" charset="0"/>
              </a:rPr>
              <a:t>employees</a:t>
            </a:r>
            <a:r>
              <a:rPr lang="es-MX" sz="1500" b="1" kern="1200" dirty="0">
                <a:solidFill>
                  <a:srgbClr val="990099"/>
                </a:solidFill>
                <a:latin typeface="Calibri"/>
                <a:ea typeface="+mn-ea"/>
                <a:cs typeface="Arial" pitchFamily="34" charset="0"/>
              </a:rPr>
              <a:t> e LEFT JOIN </a:t>
            </a:r>
            <a:r>
              <a:rPr lang="es-MX" sz="1500" b="1" kern="1200" dirty="0" err="1">
                <a:solidFill>
                  <a:srgbClr val="990099"/>
                </a:solidFill>
                <a:latin typeface="Calibri"/>
                <a:ea typeface="+mn-ea"/>
                <a:cs typeface="Arial" pitchFamily="34" charset="0"/>
              </a:rPr>
              <a:t>employees</a:t>
            </a:r>
            <a:r>
              <a:rPr lang="es-MX" sz="1500" b="1" kern="1200" dirty="0">
                <a:solidFill>
                  <a:srgbClr val="990099"/>
                </a:solidFill>
                <a:latin typeface="Calibri"/>
                <a:ea typeface="+mn-ea"/>
                <a:cs typeface="Arial" pitchFamily="34" charset="0"/>
              </a:rPr>
              <a:t> m</a:t>
            </a:r>
          </a:p>
          <a:p>
            <a:pPr lvl="0" fontAlgn="base">
              <a:spcBef>
                <a:spcPct val="0"/>
              </a:spcBef>
              <a:spcAft>
                <a:spcPct val="0"/>
              </a:spcAft>
              <a:buClrTx/>
              <a:defRPr/>
            </a:pPr>
            <a:r>
              <a:rPr lang="es-MX" sz="1500" b="1" kern="1200" dirty="0">
                <a:solidFill>
                  <a:srgbClr val="990099"/>
                </a:solidFill>
                <a:latin typeface="Calibri"/>
                <a:ea typeface="+mn-ea"/>
                <a:cs typeface="Arial" pitchFamily="34" charset="0"/>
              </a:rPr>
              <a:t>                        ON(</a:t>
            </a:r>
            <a:r>
              <a:rPr lang="es-MX" sz="1500" b="1" kern="1200" dirty="0" err="1">
                <a:solidFill>
                  <a:srgbClr val="990099"/>
                </a:solidFill>
                <a:latin typeface="Calibri"/>
                <a:ea typeface="+mn-ea"/>
                <a:cs typeface="Arial" pitchFamily="34" charset="0"/>
              </a:rPr>
              <a:t>e.employee_id</a:t>
            </a:r>
            <a:r>
              <a:rPr lang="es-MX" sz="1500" b="1" kern="1200" dirty="0">
                <a:solidFill>
                  <a:srgbClr val="990099"/>
                </a:solidFill>
                <a:latin typeface="Calibri"/>
                <a:ea typeface="+mn-ea"/>
                <a:cs typeface="Arial" pitchFamily="34" charset="0"/>
              </a:rPr>
              <a:t>=</a:t>
            </a:r>
            <a:r>
              <a:rPr lang="es-MX" sz="1500" b="1" kern="1200" dirty="0" err="1">
                <a:solidFill>
                  <a:srgbClr val="990099"/>
                </a:solidFill>
                <a:latin typeface="Calibri"/>
                <a:ea typeface="+mn-ea"/>
                <a:cs typeface="Arial" pitchFamily="34" charset="0"/>
              </a:rPr>
              <a:t>m.manager_id</a:t>
            </a:r>
            <a:r>
              <a:rPr lang="es-MX" sz="1500" b="1" kern="1200" dirty="0">
                <a:solidFill>
                  <a:srgbClr val="990099"/>
                </a:solidFill>
                <a:latin typeface="Calibri"/>
                <a:ea typeface="+mn-ea"/>
                <a:cs typeface="Arial" pitchFamily="34" charset="0"/>
              </a:rPr>
              <a:t>)</a:t>
            </a:r>
          </a:p>
          <a:p>
            <a:pPr lvl="0" fontAlgn="base">
              <a:spcBef>
                <a:spcPct val="0"/>
              </a:spcBef>
              <a:spcAft>
                <a:spcPct val="0"/>
              </a:spcAft>
              <a:buClrTx/>
              <a:defRPr/>
            </a:pPr>
            <a:r>
              <a:rPr lang="es-MX" sz="1500" b="1" kern="1200" dirty="0">
                <a:solidFill>
                  <a:srgbClr val="990099"/>
                </a:solidFill>
                <a:latin typeface="Calibri"/>
                <a:ea typeface="+mn-ea"/>
                <a:cs typeface="Arial" pitchFamily="34" charset="0"/>
              </a:rPr>
              <a:t>                   LEFT OUTER JOIN </a:t>
            </a:r>
            <a:r>
              <a:rPr lang="es-MX" sz="1500" b="1" kern="1200" dirty="0" err="1">
                <a:solidFill>
                  <a:srgbClr val="990099"/>
                </a:solidFill>
                <a:latin typeface="Calibri"/>
                <a:ea typeface="+mn-ea"/>
                <a:cs typeface="Arial" pitchFamily="34" charset="0"/>
              </a:rPr>
              <a:t>departments</a:t>
            </a:r>
            <a:r>
              <a:rPr lang="es-MX" sz="1500" b="1" kern="1200" dirty="0">
                <a:solidFill>
                  <a:srgbClr val="990099"/>
                </a:solidFill>
                <a:latin typeface="Calibri"/>
                <a:ea typeface="+mn-ea"/>
                <a:cs typeface="Arial" pitchFamily="34" charset="0"/>
              </a:rPr>
              <a:t> d</a:t>
            </a:r>
          </a:p>
          <a:p>
            <a:pPr lvl="0" fontAlgn="base">
              <a:spcBef>
                <a:spcPct val="0"/>
              </a:spcBef>
              <a:spcAft>
                <a:spcPct val="0"/>
              </a:spcAft>
              <a:buClrTx/>
              <a:defRPr/>
            </a:pPr>
            <a:r>
              <a:rPr lang="es-MX" sz="1500" b="1" kern="1200" dirty="0">
                <a:solidFill>
                  <a:srgbClr val="990099"/>
                </a:solidFill>
                <a:latin typeface="Calibri"/>
                <a:ea typeface="+mn-ea"/>
                <a:cs typeface="Arial" pitchFamily="34" charset="0"/>
              </a:rPr>
              <a:t>                        ON(</a:t>
            </a:r>
            <a:r>
              <a:rPr lang="es-MX" sz="1500" b="1" kern="1200" dirty="0" err="1">
                <a:solidFill>
                  <a:srgbClr val="990099"/>
                </a:solidFill>
                <a:latin typeface="Calibri"/>
                <a:ea typeface="+mn-ea"/>
                <a:cs typeface="Arial" pitchFamily="34" charset="0"/>
              </a:rPr>
              <a:t>e.department_id</a:t>
            </a:r>
            <a:r>
              <a:rPr lang="es-MX" sz="1500" b="1" kern="1200" dirty="0">
                <a:solidFill>
                  <a:srgbClr val="990099"/>
                </a:solidFill>
                <a:latin typeface="Calibri"/>
                <a:ea typeface="+mn-ea"/>
                <a:cs typeface="Arial" pitchFamily="34" charset="0"/>
              </a:rPr>
              <a:t> = </a:t>
            </a:r>
            <a:r>
              <a:rPr lang="es-MX" sz="1500" b="1" kern="1200" dirty="0" err="1">
                <a:solidFill>
                  <a:srgbClr val="990099"/>
                </a:solidFill>
                <a:latin typeface="Calibri"/>
                <a:ea typeface="+mn-ea"/>
                <a:cs typeface="Arial" pitchFamily="34" charset="0"/>
              </a:rPr>
              <a:t>d.department_id</a:t>
            </a:r>
            <a:r>
              <a:rPr lang="es-MX" sz="1500" b="1" kern="1200" dirty="0">
                <a:solidFill>
                  <a:srgbClr val="990099"/>
                </a:solidFill>
                <a:latin typeface="Calibri"/>
                <a:ea typeface="+mn-ea"/>
                <a:cs typeface="Arial" pitchFamily="34" charset="0"/>
              </a:rPr>
              <a:t>)</a:t>
            </a:r>
          </a:p>
          <a:p>
            <a:pPr lvl="0" fontAlgn="base">
              <a:spcBef>
                <a:spcPct val="0"/>
              </a:spcBef>
              <a:spcAft>
                <a:spcPct val="0"/>
              </a:spcAft>
              <a:buClrTx/>
              <a:defRPr/>
            </a:pPr>
            <a:r>
              <a:rPr lang="es-MX" sz="1500" b="1" kern="1200" dirty="0">
                <a:solidFill>
                  <a:srgbClr val="990099"/>
                </a:solidFill>
                <a:latin typeface="Calibri"/>
                <a:ea typeface="+mn-ea"/>
                <a:cs typeface="Arial" pitchFamily="34" charset="0"/>
              </a:rPr>
              <a:t>                   LEFT OUTER JOIN </a:t>
            </a:r>
            <a:r>
              <a:rPr lang="es-MX" sz="1500" b="1" kern="1200" dirty="0" err="1">
                <a:solidFill>
                  <a:srgbClr val="990099"/>
                </a:solidFill>
                <a:latin typeface="Calibri"/>
                <a:ea typeface="+mn-ea"/>
                <a:cs typeface="Arial" pitchFamily="34" charset="0"/>
              </a:rPr>
              <a:t>locations</a:t>
            </a:r>
            <a:r>
              <a:rPr lang="es-MX" sz="1500" b="1" kern="1200" dirty="0">
                <a:solidFill>
                  <a:srgbClr val="990099"/>
                </a:solidFill>
                <a:latin typeface="Calibri"/>
                <a:ea typeface="+mn-ea"/>
                <a:cs typeface="Arial" pitchFamily="34" charset="0"/>
              </a:rPr>
              <a:t> l</a:t>
            </a:r>
          </a:p>
          <a:p>
            <a:pPr lvl="0" fontAlgn="base">
              <a:spcBef>
                <a:spcPct val="0"/>
              </a:spcBef>
              <a:spcAft>
                <a:spcPct val="0"/>
              </a:spcAft>
              <a:buClrTx/>
              <a:defRPr/>
            </a:pPr>
            <a:r>
              <a:rPr lang="es-MX" sz="1500" b="1" kern="1200" dirty="0">
                <a:solidFill>
                  <a:srgbClr val="990099"/>
                </a:solidFill>
                <a:latin typeface="Calibri"/>
                <a:ea typeface="+mn-ea"/>
                <a:cs typeface="Arial" pitchFamily="34" charset="0"/>
              </a:rPr>
              <a:t>                        ON(</a:t>
            </a:r>
            <a:r>
              <a:rPr lang="es-MX" sz="1500" b="1" kern="1200" dirty="0" err="1">
                <a:solidFill>
                  <a:srgbClr val="990099"/>
                </a:solidFill>
                <a:latin typeface="Calibri"/>
                <a:ea typeface="+mn-ea"/>
                <a:cs typeface="Arial" pitchFamily="34" charset="0"/>
              </a:rPr>
              <a:t>d.location_id</a:t>
            </a:r>
            <a:r>
              <a:rPr lang="es-MX" sz="1500" b="1" kern="1200" dirty="0">
                <a:solidFill>
                  <a:srgbClr val="990099"/>
                </a:solidFill>
                <a:latin typeface="Calibri"/>
                <a:ea typeface="+mn-ea"/>
                <a:cs typeface="Arial" pitchFamily="34" charset="0"/>
              </a:rPr>
              <a:t> = </a:t>
            </a:r>
            <a:r>
              <a:rPr lang="es-MX" sz="1500" b="1" kern="1200" dirty="0" err="1">
                <a:solidFill>
                  <a:srgbClr val="990099"/>
                </a:solidFill>
                <a:latin typeface="Calibri"/>
                <a:ea typeface="+mn-ea"/>
                <a:cs typeface="Arial" pitchFamily="34" charset="0"/>
              </a:rPr>
              <a:t>l.location_id</a:t>
            </a:r>
            <a:r>
              <a:rPr lang="es-MX" sz="1500" b="1" kern="1200" dirty="0">
                <a:solidFill>
                  <a:srgbClr val="990099"/>
                </a:solidFill>
                <a:latin typeface="Calibri"/>
                <a:ea typeface="+mn-ea"/>
                <a:cs typeface="Arial" pitchFamily="34" charset="0"/>
              </a:rPr>
              <a:t>)</a:t>
            </a:r>
          </a:p>
          <a:p>
            <a:pPr lvl="0" fontAlgn="base">
              <a:spcBef>
                <a:spcPct val="0"/>
              </a:spcBef>
              <a:spcAft>
                <a:spcPct val="0"/>
              </a:spcAft>
              <a:buClrTx/>
              <a:defRPr/>
            </a:pPr>
            <a:r>
              <a:rPr lang="es-MX" sz="1500" b="1" kern="1200" dirty="0">
                <a:solidFill>
                  <a:srgbClr val="990099"/>
                </a:solidFill>
                <a:latin typeface="Calibri"/>
                <a:ea typeface="+mn-ea"/>
                <a:cs typeface="Arial" pitchFamily="34" charset="0"/>
              </a:rPr>
              <a:t>                    GROUP BY </a:t>
            </a:r>
            <a:r>
              <a:rPr lang="es-MX" sz="1500" b="1" kern="1200" dirty="0" err="1">
                <a:solidFill>
                  <a:srgbClr val="990099"/>
                </a:solidFill>
                <a:latin typeface="Calibri"/>
                <a:ea typeface="+mn-ea"/>
                <a:cs typeface="Arial" pitchFamily="34" charset="0"/>
              </a:rPr>
              <a:t>e.employee_id,e.salary,e.commission_pct</a:t>
            </a:r>
            <a:r>
              <a:rPr lang="es-MX" sz="1500" b="1" kern="1200" dirty="0">
                <a:solidFill>
                  <a:srgbClr val="990099"/>
                </a:solidFill>
                <a:latin typeface="Calibri"/>
                <a:ea typeface="+mn-ea"/>
                <a:cs typeface="Arial" pitchFamily="34" charset="0"/>
              </a:rPr>
              <a:t>, </a:t>
            </a:r>
            <a:r>
              <a:rPr lang="es-MX" sz="1500" b="1" kern="1200" dirty="0" err="1">
                <a:solidFill>
                  <a:srgbClr val="990099"/>
                </a:solidFill>
                <a:latin typeface="Calibri"/>
                <a:ea typeface="+mn-ea"/>
                <a:cs typeface="Arial" pitchFamily="34" charset="0"/>
              </a:rPr>
              <a:t>l.city</a:t>
            </a:r>
            <a:endParaRPr lang="es-MX" sz="1500" b="1" kern="1200" dirty="0">
              <a:solidFill>
                <a:srgbClr val="990099"/>
              </a:solidFill>
              <a:latin typeface="Calibri"/>
              <a:ea typeface="+mn-ea"/>
              <a:cs typeface="Arial" pitchFamily="34" charset="0"/>
            </a:endParaRPr>
          </a:p>
          <a:p>
            <a:pPr lvl="0" fontAlgn="base">
              <a:spcBef>
                <a:spcPct val="0"/>
              </a:spcBef>
              <a:spcAft>
                <a:spcPct val="0"/>
              </a:spcAft>
              <a:buClrTx/>
              <a:defRPr/>
            </a:pPr>
            <a:r>
              <a:rPr lang="es-MX" sz="1500" b="1" kern="1200" dirty="0">
                <a:solidFill>
                  <a:srgbClr val="990099"/>
                </a:solidFill>
                <a:latin typeface="Calibri"/>
                <a:ea typeface="+mn-ea"/>
                <a:cs typeface="Arial" pitchFamily="34" charset="0"/>
              </a:rPr>
              <a:t>                    ORDER BY </a:t>
            </a:r>
            <a:r>
              <a:rPr lang="es-MX" sz="1500" b="1" kern="1200" dirty="0" err="1">
                <a:solidFill>
                  <a:srgbClr val="990099"/>
                </a:solidFill>
                <a:latin typeface="Calibri"/>
                <a:ea typeface="+mn-ea"/>
                <a:cs typeface="Arial" pitchFamily="34" charset="0"/>
              </a:rPr>
              <a:t>e.employee_id</a:t>
            </a:r>
            <a:r>
              <a:rPr lang="es-MX" sz="1500" b="1" kern="1200" dirty="0">
                <a:solidFill>
                  <a:srgbClr val="990099"/>
                </a:solidFill>
                <a:latin typeface="Calibri"/>
                <a:ea typeface="+mn-ea"/>
                <a:cs typeface="Arial" pitchFamily="34" charset="0"/>
              </a:rPr>
              <a:t>; </a:t>
            </a:r>
          </a:p>
          <a:p>
            <a:pPr lvl="0" fontAlgn="base">
              <a:spcBef>
                <a:spcPct val="0"/>
              </a:spcBef>
              <a:spcAft>
                <a:spcPct val="0"/>
              </a:spcAft>
              <a:buClrTx/>
              <a:defRPr/>
            </a:pPr>
            <a:r>
              <a:rPr lang="es-MX" sz="1500" b="1" kern="1200" dirty="0">
                <a:solidFill>
                  <a:srgbClr val="FF0000"/>
                </a:solidFill>
                <a:latin typeface="Calibri"/>
                <a:ea typeface="+mn-ea"/>
                <a:cs typeface="Arial" pitchFamily="34" charset="0"/>
              </a:rPr>
              <a:t>FUNCTION F_OBT_DESCTO_SINDICATO(p_sueldo_base NUMBER, p_id_empleado NUMBER) RETURN NUMBER;</a:t>
            </a:r>
          </a:p>
          <a:p>
            <a:pPr lvl="0" fontAlgn="base">
              <a:spcBef>
                <a:spcPct val="0"/>
              </a:spcBef>
              <a:spcAft>
                <a:spcPct val="0"/>
              </a:spcAft>
              <a:buClrTx/>
              <a:defRPr/>
            </a:pPr>
            <a:r>
              <a:rPr lang="es-MX" sz="1500" b="1" kern="1200" dirty="0">
                <a:solidFill>
                  <a:schemeClr val="accent5">
                    <a:lumMod val="50000"/>
                  </a:schemeClr>
                </a:solidFill>
                <a:latin typeface="Calibri"/>
                <a:ea typeface="+mn-ea"/>
                <a:cs typeface="Arial" pitchFamily="34" charset="0"/>
              </a:rPr>
              <a:t>PROCEDURE P_GRABAR_ERROR(p_rutina_error VARCHAR2, p_mensaje_error VARCHAR2);</a:t>
            </a:r>
          </a:p>
          <a:p>
            <a:pPr lvl="0" fontAlgn="base">
              <a:spcBef>
                <a:spcPct val="0"/>
              </a:spcBef>
              <a:spcAft>
                <a:spcPct val="0"/>
              </a:spcAft>
              <a:buClrTx/>
              <a:defRPr/>
            </a:pPr>
            <a:r>
              <a:rPr lang="es-MX" sz="1500" b="1" kern="1200" dirty="0">
                <a:solidFill>
                  <a:schemeClr val="tx1"/>
                </a:solidFill>
                <a:latin typeface="Calibri"/>
                <a:ea typeface="+mn-ea"/>
                <a:cs typeface="Arial" pitchFamily="34" charset="0"/>
              </a:rPr>
              <a:t>END </a:t>
            </a:r>
            <a:r>
              <a:rPr lang="es-MX" sz="1500" b="1" kern="1200" dirty="0">
                <a:solidFill>
                  <a:srgbClr val="00928F"/>
                </a:solidFill>
                <a:latin typeface="Calibri"/>
                <a:cs typeface="Arial" pitchFamily="34" charset="0"/>
              </a:rPr>
              <a:t>PKG_PROC_REMUN </a:t>
            </a:r>
            <a:r>
              <a:rPr lang="es-MX" sz="1500" b="1" kern="1200" dirty="0">
                <a:solidFill>
                  <a:schemeClr val="tx1"/>
                </a:solidFill>
                <a:latin typeface="Calibri"/>
                <a:ea typeface="+mn-ea"/>
                <a:cs typeface="Arial" pitchFamily="34" charset="0"/>
              </a:rPr>
              <a:t>;</a:t>
            </a:r>
          </a:p>
          <a:p>
            <a:pPr lvl="0" fontAlgn="base">
              <a:spcBef>
                <a:spcPct val="0"/>
              </a:spcBef>
              <a:spcAft>
                <a:spcPct val="0"/>
              </a:spcAft>
              <a:buClrTx/>
              <a:defRPr/>
            </a:pPr>
            <a:endParaRPr lang="es-MX" sz="800" b="1" kern="1200" dirty="0">
              <a:solidFill>
                <a:srgbClr val="C00000"/>
              </a:solidFill>
              <a:latin typeface="Calibri"/>
              <a:ea typeface="+mn-ea"/>
              <a:cs typeface="Arial" pitchFamily="34" charset="0"/>
            </a:endParaRPr>
          </a:p>
        </p:txBody>
      </p:sp>
    </p:spTree>
    <p:extLst>
      <p:ext uri="{BB962C8B-B14F-4D97-AF65-F5344CB8AC3E}">
        <p14:creationId xmlns:p14="http://schemas.microsoft.com/office/powerpoint/2010/main" val="2283084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el Cuerpo del  Package</a:t>
            </a:r>
          </a:p>
        </p:txBody>
      </p:sp>
      <p:sp>
        <p:nvSpPr>
          <p:cNvPr id="4" name="Text Box 5">
            <a:extLst>
              <a:ext uri="{FF2B5EF4-FFF2-40B4-BE49-F238E27FC236}">
                <a16:creationId xmlns:a16="http://schemas.microsoft.com/office/drawing/2014/main" id="{DB75A952-7D6A-4552-A377-3486A7DBE60F}"/>
              </a:ext>
            </a:extLst>
          </p:cNvPr>
          <p:cNvSpPr txBox="1">
            <a:spLocks noChangeArrowheads="1"/>
          </p:cNvSpPr>
          <p:nvPr/>
        </p:nvSpPr>
        <p:spPr bwMode="auto">
          <a:xfrm>
            <a:off x="1142623" y="1409513"/>
            <a:ext cx="7077527" cy="1338828"/>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a:spAutoFit/>
          </a:bodyPr>
          <a:lstStyle/>
          <a:p>
            <a:pPr>
              <a:defRPr/>
            </a:pPr>
            <a:endParaRPr lang="es-MX" sz="900" dirty="0">
              <a:latin typeface="Arial Black" pitchFamily="34" charset="0"/>
            </a:endParaRPr>
          </a:p>
          <a:p>
            <a:pPr>
              <a:defRPr/>
            </a:pPr>
            <a:r>
              <a:rPr lang="es-CL" sz="1600" b="1" dirty="0">
                <a:latin typeface="Calibri" panose="020F0502020204030204" pitchFamily="34" charset="0"/>
                <a:cs typeface="Calibri" panose="020F0502020204030204" pitchFamily="34" charset="0"/>
              </a:rPr>
              <a:t>CREATE [OR REPLACE] PACKAGE BODY </a:t>
            </a:r>
            <a:r>
              <a:rPr lang="es-CL" sz="1600" b="1" i="1" dirty="0">
                <a:latin typeface="Calibri" panose="020F0502020204030204" pitchFamily="34" charset="0"/>
                <a:cs typeface="Calibri" panose="020F0502020204030204" pitchFamily="34" charset="0"/>
              </a:rPr>
              <a:t>nombre_package</a:t>
            </a:r>
            <a:r>
              <a:rPr lang="es-CL" sz="1600" b="1" dirty="0">
                <a:latin typeface="Calibri" panose="020F0502020204030204" pitchFamily="34" charset="0"/>
                <a:cs typeface="Calibri" panose="020F0502020204030204" pitchFamily="34" charset="0"/>
              </a:rPr>
              <a:t> IS|AS</a:t>
            </a:r>
          </a:p>
          <a:p>
            <a:pPr>
              <a:defRPr/>
            </a:pPr>
            <a:r>
              <a:rPr lang="es-CL" sz="1600" b="1" dirty="0">
                <a:latin typeface="Calibri" panose="020F0502020204030204" pitchFamily="34" charset="0"/>
                <a:cs typeface="Calibri" panose="020F0502020204030204" pitchFamily="34" charset="0"/>
              </a:rPr>
              <a:t>    </a:t>
            </a:r>
            <a:r>
              <a:rPr lang="es-CL" sz="1600" b="1" i="1" dirty="0">
                <a:latin typeface="Calibri" panose="020F0502020204030204" pitchFamily="34" charset="0"/>
                <a:cs typeface="Calibri" panose="020F0502020204030204" pitchFamily="34" charset="0"/>
              </a:rPr>
              <a:t>declaraciones de tipos y variables privados</a:t>
            </a:r>
          </a:p>
          <a:p>
            <a:pPr>
              <a:defRPr/>
            </a:pPr>
            <a:r>
              <a:rPr lang="es-CL" sz="1600" b="1" i="1" dirty="0">
                <a:latin typeface="Calibri" panose="020F0502020204030204" pitchFamily="34" charset="0"/>
                <a:cs typeface="Calibri" panose="020F0502020204030204" pitchFamily="34" charset="0"/>
              </a:rPr>
              <a:t>    cuerpos de procedimientos y/o funciones</a:t>
            </a:r>
          </a:p>
          <a:p>
            <a:pPr>
              <a:defRPr/>
            </a:pPr>
            <a:r>
              <a:rPr lang="es-CL" sz="1600" b="1" dirty="0">
                <a:latin typeface="Calibri" panose="020F0502020204030204" pitchFamily="34" charset="0"/>
                <a:cs typeface="Calibri" panose="020F0502020204030204" pitchFamily="34" charset="0"/>
              </a:rPr>
              <a:t>END [</a:t>
            </a:r>
            <a:r>
              <a:rPr lang="es-CL" sz="1600" b="1" i="1" dirty="0">
                <a:latin typeface="Calibri" panose="020F0502020204030204" pitchFamily="34" charset="0"/>
                <a:cs typeface="Calibri" panose="020F0502020204030204" pitchFamily="34" charset="0"/>
              </a:rPr>
              <a:t>nombre_package</a:t>
            </a:r>
            <a:r>
              <a:rPr lang="es-CL" sz="1600" b="1" dirty="0">
                <a:latin typeface="Calibri" panose="020F0502020204030204" pitchFamily="34" charset="0"/>
                <a:cs typeface="Calibri" panose="020F0502020204030204" pitchFamily="34" charset="0"/>
              </a:rPr>
              <a:t>];</a:t>
            </a:r>
          </a:p>
          <a:p>
            <a:endParaRPr lang="en-US" sz="800" b="1" dirty="0">
              <a:latin typeface="Calibri" panose="020F0502020204030204" pitchFamily="34" charset="0"/>
              <a:cs typeface="Calibri" panose="020F0502020204030204" pitchFamily="34" charset="0"/>
            </a:endParaRP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611188" y="113807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a:t>
            </a:r>
            <a:endParaRPr lang="es-CL" sz="2000" kern="1200" dirty="0">
              <a:solidFill>
                <a:prstClr val="black"/>
              </a:solidFill>
              <a:latin typeface="Calibri"/>
              <a:ea typeface="Arial Unicode MS"/>
              <a:cs typeface="Times New Roman" pitchFamily="18" charset="0"/>
            </a:endParaRPr>
          </a:p>
        </p:txBody>
      </p:sp>
      <p:sp>
        <p:nvSpPr>
          <p:cNvPr id="11" name="CuadroTexto 10">
            <a:extLst>
              <a:ext uri="{FF2B5EF4-FFF2-40B4-BE49-F238E27FC236}">
                <a16:creationId xmlns:a16="http://schemas.microsoft.com/office/drawing/2014/main" id="{C357BA76-2782-484C-9140-0001EC164BAE}"/>
              </a:ext>
            </a:extLst>
          </p:cNvPr>
          <p:cNvSpPr txBox="1"/>
          <p:nvPr/>
        </p:nvSpPr>
        <p:spPr>
          <a:xfrm>
            <a:off x="1875249" y="3408301"/>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12" name="CuadroTexto 11">
            <a:extLst>
              <a:ext uri="{FF2B5EF4-FFF2-40B4-BE49-F238E27FC236}">
                <a16:creationId xmlns:a16="http://schemas.microsoft.com/office/drawing/2014/main" id="{2D7039F0-F6A9-4551-971E-19BBACD31595}"/>
              </a:ext>
            </a:extLst>
          </p:cNvPr>
          <p:cNvSpPr txBox="1"/>
          <p:nvPr/>
        </p:nvSpPr>
        <p:spPr>
          <a:xfrm>
            <a:off x="897484" y="5261759"/>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13" name="CuadroTexto 12">
            <a:extLst>
              <a:ext uri="{FF2B5EF4-FFF2-40B4-BE49-F238E27FC236}">
                <a16:creationId xmlns:a16="http://schemas.microsoft.com/office/drawing/2014/main" id="{3D6846AA-289C-4EC2-A663-58DCBFA34644}"/>
              </a:ext>
            </a:extLst>
          </p:cNvPr>
          <p:cNvSpPr txBox="1"/>
          <p:nvPr/>
        </p:nvSpPr>
        <p:spPr>
          <a:xfrm>
            <a:off x="1133554" y="7519512"/>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14" name="CuadroTexto 13">
            <a:extLst>
              <a:ext uri="{FF2B5EF4-FFF2-40B4-BE49-F238E27FC236}">
                <a16:creationId xmlns:a16="http://schemas.microsoft.com/office/drawing/2014/main" id="{B509AFA5-8029-4697-B186-2B9FB4B1ED29}"/>
              </a:ext>
            </a:extLst>
          </p:cNvPr>
          <p:cNvSpPr txBox="1"/>
          <p:nvPr/>
        </p:nvSpPr>
        <p:spPr>
          <a:xfrm>
            <a:off x="5156642" y="7519512"/>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
        <p:nvSpPr>
          <p:cNvPr id="15" name="Rectangle 3">
            <a:extLst>
              <a:ext uri="{FF2B5EF4-FFF2-40B4-BE49-F238E27FC236}">
                <a16:creationId xmlns:a16="http://schemas.microsoft.com/office/drawing/2014/main" id="{AD0996BC-E644-4AD8-94D3-A5FD233845AC}"/>
              </a:ext>
            </a:extLst>
          </p:cNvPr>
          <p:cNvSpPr txBox="1">
            <a:spLocks noChangeArrowheads="1"/>
          </p:cNvSpPr>
          <p:nvPr/>
        </p:nvSpPr>
        <p:spPr bwMode="auto">
          <a:xfrm>
            <a:off x="611188" y="290357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1 para crear el Cuerpo del Package usando SQL Developer:</a:t>
            </a:r>
            <a:endParaRPr lang="es-CL" sz="2000" kern="1200" dirty="0">
              <a:solidFill>
                <a:prstClr val="black"/>
              </a:solidFill>
              <a:latin typeface="Calibri"/>
              <a:ea typeface="Arial Unicode MS"/>
              <a:cs typeface="Times New Roman" pitchFamily="18" charset="0"/>
            </a:endParaRPr>
          </a:p>
        </p:txBody>
      </p:sp>
      <p:pic>
        <p:nvPicPr>
          <p:cNvPr id="5" name="Imagen 4" descr="Interfaz de usuario gráfica, Aplicación&#10;&#10;Descripción generada automáticamente">
            <a:extLst>
              <a:ext uri="{FF2B5EF4-FFF2-40B4-BE49-F238E27FC236}">
                <a16:creationId xmlns:a16="http://schemas.microsoft.com/office/drawing/2014/main" id="{E2157313-3A12-46BF-A7C8-3282B4BC0ED3}"/>
              </a:ext>
            </a:extLst>
          </p:cNvPr>
          <p:cNvPicPr>
            <a:picLocks noChangeAspect="1"/>
          </p:cNvPicPr>
          <p:nvPr/>
        </p:nvPicPr>
        <p:blipFill>
          <a:blip r:embed="rId3"/>
          <a:stretch>
            <a:fillRect/>
          </a:stretch>
        </p:blipFill>
        <p:spPr>
          <a:xfrm>
            <a:off x="2192631" y="3166298"/>
            <a:ext cx="4929138" cy="941746"/>
          </a:xfrm>
          <a:prstGeom prst="rect">
            <a:avLst/>
          </a:prstGeom>
        </p:spPr>
      </p:pic>
      <p:sp>
        <p:nvSpPr>
          <p:cNvPr id="10" name="Rectángulo 9">
            <a:extLst>
              <a:ext uri="{FF2B5EF4-FFF2-40B4-BE49-F238E27FC236}">
                <a16:creationId xmlns:a16="http://schemas.microsoft.com/office/drawing/2014/main" id="{AE561AE7-A1FD-4623-B857-425673D3706B}"/>
              </a:ext>
            </a:extLst>
          </p:cNvPr>
          <p:cNvSpPr/>
          <p:nvPr/>
        </p:nvSpPr>
        <p:spPr>
          <a:xfrm>
            <a:off x="4888319" y="3417287"/>
            <a:ext cx="252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19" name="Imagen 18">
            <a:extLst>
              <a:ext uri="{FF2B5EF4-FFF2-40B4-BE49-F238E27FC236}">
                <a16:creationId xmlns:a16="http://schemas.microsoft.com/office/drawing/2014/main" id="{010DAC94-D48A-4E0C-80AF-77F280CB8969}"/>
              </a:ext>
            </a:extLst>
          </p:cNvPr>
          <p:cNvPicPr>
            <a:picLocks noChangeAspect="1"/>
          </p:cNvPicPr>
          <p:nvPr/>
        </p:nvPicPr>
        <p:blipFill>
          <a:blip r:embed="rId4"/>
          <a:stretch>
            <a:fillRect/>
          </a:stretch>
        </p:blipFill>
        <p:spPr>
          <a:xfrm>
            <a:off x="1130766" y="4180142"/>
            <a:ext cx="7020199" cy="2642687"/>
          </a:xfrm>
          <a:prstGeom prst="rect">
            <a:avLst/>
          </a:prstGeom>
        </p:spPr>
      </p:pic>
      <p:sp>
        <p:nvSpPr>
          <p:cNvPr id="17" name="Rectángulo 16">
            <a:extLst>
              <a:ext uri="{FF2B5EF4-FFF2-40B4-BE49-F238E27FC236}">
                <a16:creationId xmlns:a16="http://schemas.microsoft.com/office/drawing/2014/main" id="{D39B6604-10B7-466F-BBB8-122AA38971F2}"/>
              </a:ext>
            </a:extLst>
          </p:cNvPr>
          <p:cNvSpPr/>
          <p:nvPr/>
        </p:nvSpPr>
        <p:spPr>
          <a:xfrm>
            <a:off x="1322287" y="4227964"/>
            <a:ext cx="216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856297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el Cuerpo del  Package</a:t>
            </a:r>
          </a:p>
        </p:txBody>
      </p:sp>
      <p:sp>
        <p:nvSpPr>
          <p:cNvPr id="13" name="CuadroTexto 12">
            <a:extLst>
              <a:ext uri="{FF2B5EF4-FFF2-40B4-BE49-F238E27FC236}">
                <a16:creationId xmlns:a16="http://schemas.microsoft.com/office/drawing/2014/main" id="{A121952B-DC26-44B8-B1C7-A68568526923}"/>
              </a:ext>
            </a:extLst>
          </p:cNvPr>
          <p:cNvSpPr txBox="1"/>
          <p:nvPr/>
        </p:nvSpPr>
        <p:spPr>
          <a:xfrm>
            <a:off x="1010459" y="2033112"/>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14" name="CuadroTexto 13">
            <a:extLst>
              <a:ext uri="{FF2B5EF4-FFF2-40B4-BE49-F238E27FC236}">
                <a16:creationId xmlns:a16="http://schemas.microsoft.com/office/drawing/2014/main" id="{4D849666-F772-481B-BA27-05039320A758}"/>
              </a:ext>
            </a:extLst>
          </p:cNvPr>
          <p:cNvSpPr txBox="1"/>
          <p:nvPr/>
        </p:nvSpPr>
        <p:spPr>
          <a:xfrm>
            <a:off x="5174227" y="2033112"/>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
        <p:nvSpPr>
          <p:cNvPr id="19" name="Rectangle 3">
            <a:extLst>
              <a:ext uri="{FF2B5EF4-FFF2-40B4-BE49-F238E27FC236}">
                <a16:creationId xmlns:a16="http://schemas.microsoft.com/office/drawing/2014/main" id="{469EDE29-A083-4473-93C8-225AC9CAA929}"/>
              </a:ext>
            </a:extLst>
          </p:cNvPr>
          <p:cNvSpPr txBox="1">
            <a:spLocks noChangeArrowheads="1"/>
          </p:cNvSpPr>
          <p:nvPr/>
        </p:nvSpPr>
        <p:spPr bwMode="auto">
          <a:xfrm>
            <a:off x="611188" y="354069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2 para crear el Cuerpo del Package usando SQL Developer:</a:t>
            </a:r>
            <a:endParaRPr lang="es-CL" sz="2000" kern="1200" dirty="0">
              <a:solidFill>
                <a:prstClr val="black"/>
              </a:solidFill>
              <a:latin typeface="Calibri"/>
              <a:ea typeface="Arial Unicode MS"/>
              <a:cs typeface="Times New Roman" pitchFamily="18" charset="0"/>
            </a:endParaRPr>
          </a:p>
        </p:txBody>
      </p:sp>
      <p:sp>
        <p:nvSpPr>
          <p:cNvPr id="23" name="CuadroTexto 22">
            <a:extLst>
              <a:ext uri="{FF2B5EF4-FFF2-40B4-BE49-F238E27FC236}">
                <a16:creationId xmlns:a16="http://schemas.microsoft.com/office/drawing/2014/main" id="{752AF651-1D66-4185-B83A-772572A9A0AB}"/>
              </a:ext>
            </a:extLst>
          </p:cNvPr>
          <p:cNvSpPr txBox="1"/>
          <p:nvPr/>
        </p:nvSpPr>
        <p:spPr>
          <a:xfrm>
            <a:off x="1068107" y="4786992"/>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25" name="CuadroTexto 24">
            <a:extLst>
              <a:ext uri="{FF2B5EF4-FFF2-40B4-BE49-F238E27FC236}">
                <a16:creationId xmlns:a16="http://schemas.microsoft.com/office/drawing/2014/main" id="{26495CDA-2367-4CD1-8856-57904C29DF47}"/>
              </a:ext>
            </a:extLst>
          </p:cNvPr>
          <p:cNvSpPr txBox="1"/>
          <p:nvPr/>
        </p:nvSpPr>
        <p:spPr>
          <a:xfrm>
            <a:off x="4272241" y="5163382"/>
            <a:ext cx="914400"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pic>
        <p:nvPicPr>
          <p:cNvPr id="5" name="Imagen 4" descr="Interfaz de usuario gráfica, Texto, Aplicación&#10;&#10;Descripción generada automáticamente">
            <a:extLst>
              <a:ext uri="{FF2B5EF4-FFF2-40B4-BE49-F238E27FC236}">
                <a16:creationId xmlns:a16="http://schemas.microsoft.com/office/drawing/2014/main" id="{68739A84-11C0-47E6-801F-92BC0C168E18}"/>
              </a:ext>
            </a:extLst>
          </p:cNvPr>
          <p:cNvPicPr>
            <a:picLocks noChangeAspect="1"/>
          </p:cNvPicPr>
          <p:nvPr/>
        </p:nvPicPr>
        <p:blipFill>
          <a:blip r:embed="rId3"/>
          <a:stretch>
            <a:fillRect/>
          </a:stretch>
        </p:blipFill>
        <p:spPr>
          <a:xfrm>
            <a:off x="1329137" y="1196770"/>
            <a:ext cx="1964966" cy="2291166"/>
          </a:xfrm>
          <a:prstGeom prst="rect">
            <a:avLst/>
          </a:prstGeom>
        </p:spPr>
      </p:pic>
      <p:pic>
        <p:nvPicPr>
          <p:cNvPr id="7" name="Imagen 6" descr="Interfaz de usuario gráfica, Texto, Aplicación&#10;&#10;Descripción generada automáticamente">
            <a:extLst>
              <a:ext uri="{FF2B5EF4-FFF2-40B4-BE49-F238E27FC236}">
                <a16:creationId xmlns:a16="http://schemas.microsoft.com/office/drawing/2014/main" id="{13398F29-B026-4B98-A8FB-F1AC47051972}"/>
              </a:ext>
            </a:extLst>
          </p:cNvPr>
          <p:cNvPicPr>
            <a:picLocks noChangeAspect="1"/>
          </p:cNvPicPr>
          <p:nvPr/>
        </p:nvPicPr>
        <p:blipFill>
          <a:blip r:embed="rId4"/>
          <a:stretch>
            <a:fillRect/>
          </a:stretch>
        </p:blipFill>
        <p:spPr>
          <a:xfrm>
            <a:off x="5516985" y="1164981"/>
            <a:ext cx="1964966" cy="2322955"/>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091FE1F5-06E3-42AB-9BAB-766741DF49F5}"/>
              </a:ext>
            </a:extLst>
          </p:cNvPr>
          <p:cNvPicPr>
            <a:picLocks noChangeAspect="1"/>
          </p:cNvPicPr>
          <p:nvPr/>
        </p:nvPicPr>
        <p:blipFill>
          <a:blip r:embed="rId5"/>
          <a:stretch>
            <a:fillRect/>
          </a:stretch>
        </p:blipFill>
        <p:spPr>
          <a:xfrm>
            <a:off x="1464238" y="4001434"/>
            <a:ext cx="2409524" cy="2580952"/>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3047EFC6-1F31-4EF7-846A-47677E1EA3FD}"/>
              </a:ext>
            </a:extLst>
          </p:cNvPr>
          <p:cNvPicPr>
            <a:picLocks noChangeAspect="1"/>
          </p:cNvPicPr>
          <p:nvPr/>
        </p:nvPicPr>
        <p:blipFill>
          <a:blip r:embed="rId6"/>
          <a:stretch>
            <a:fillRect/>
          </a:stretch>
        </p:blipFill>
        <p:spPr>
          <a:xfrm>
            <a:off x="4572000" y="3861593"/>
            <a:ext cx="4114800" cy="2829401"/>
          </a:xfrm>
          <a:prstGeom prst="rect">
            <a:avLst/>
          </a:prstGeom>
        </p:spPr>
      </p:pic>
    </p:spTree>
    <p:extLst>
      <p:ext uri="{BB962C8B-B14F-4D97-AF65-F5344CB8AC3E}">
        <p14:creationId xmlns:p14="http://schemas.microsoft.com/office/powerpoint/2010/main" val="3620805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el Cuerpo del  Package</a:t>
            </a:r>
          </a:p>
        </p:txBody>
      </p:sp>
      <p:sp>
        <p:nvSpPr>
          <p:cNvPr id="19" name="CuadroTexto 18">
            <a:extLst>
              <a:ext uri="{FF2B5EF4-FFF2-40B4-BE49-F238E27FC236}">
                <a16:creationId xmlns:a16="http://schemas.microsoft.com/office/drawing/2014/main" id="{EB5F8D00-5E33-49FE-83FF-6D2FA63DEFF6}"/>
              </a:ext>
            </a:extLst>
          </p:cNvPr>
          <p:cNvSpPr txBox="1"/>
          <p:nvPr/>
        </p:nvSpPr>
        <p:spPr>
          <a:xfrm>
            <a:off x="60130" y="3335677"/>
            <a:ext cx="399009"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pic>
        <p:nvPicPr>
          <p:cNvPr id="9" name="Imagen 8" descr="Texto, Tabla&#10;&#10;Descripción generada automáticamente">
            <a:extLst>
              <a:ext uri="{FF2B5EF4-FFF2-40B4-BE49-F238E27FC236}">
                <a16:creationId xmlns:a16="http://schemas.microsoft.com/office/drawing/2014/main" id="{9C305B56-7013-4C2E-AB5D-AED1D53DE000}"/>
              </a:ext>
            </a:extLst>
          </p:cNvPr>
          <p:cNvPicPr>
            <a:picLocks noChangeAspect="1"/>
          </p:cNvPicPr>
          <p:nvPr/>
        </p:nvPicPr>
        <p:blipFill>
          <a:blip r:embed="rId3"/>
          <a:stretch>
            <a:fillRect/>
          </a:stretch>
        </p:blipFill>
        <p:spPr>
          <a:xfrm>
            <a:off x="413240" y="1816616"/>
            <a:ext cx="8563708" cy="3343190"/>
          </a:xfrm>
          <a:prstGeom prst="rect">
            <a:avLst/>
          </a:prstGeom>
        </p:spPr>
      </p:pic>
      <p:sp>
        <p:nvSpPr>
          <p:cNvPr id="15" name="Rectángulo 14">
            <a:extLst>
              <a:ext uri="{FF2B5EF4-FFF2-40B4-BE49-F238E27FC236}">
                <a16:creationId xmlns:a16="http://schemas.microsoft.com/office/drawing/2014/main" id="{2A1FEC90-EB79-4D67-BB25-15B0877592D0}"/>
              </a:ext>
            </a:extLst>
          </p:cNvPr>
          <p:cNvSpPr/>
          <p:nvPr/>
        </p:nvSpPr>
        <p:spPr>
          <a:xfrm>
            <a:off x="1280447" y="1956139"/>
            <a:ext cx="324000" cy="32832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3721622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el Cuerpo del Pakage</a:t>
            </a:r>
          </a:p>
        </p:txBody>
      </p:sp>
      <p:sp>
        <p:nvSpPr>
          <p:cNvPr id="4" name="Rectangle 3">
            <a:extLst>
              <a:ext uri="{FF2B5EF4-FFF2-40B4-BE49-F238E27FC236}">
                <a16:creationId xmlns:a16="http://schemas.microsoft.com/office/drawing/2014/main" id="{6D0EBBEB-8220-40E8-8B9B-34956E211450}"/>
              </a:ext>
            </a:extLst>
          </p:cNvPr>
          <p:cNvSpPr txBox="1">
            <a:spLocks noChangeArrowheads="1"/>
          </p:cNvSpPr>
          <p:nvPr/>
        </p:nvSpPr>
        <p:spPr bwMode="auto">
          <a:xfrm>
            <a:off x="611188" y="106995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6BF371DD-1740-4126-AC3F-DFC92AFFC2A1}"/>
              </a:ext>
            </a:extLst>
          </p:cNvPr>
          <p:cNvSpPr txBox="1">
            <a:spLocks noChangeArrowheads="1"/>
          </p:cNvSpPr>
          <p:nvPr/>
        </p:nvSpPr>
        <p:spPr bwMode="auto">
          <a:xfrm>
            <a:off x="371159" y="1339882"/>
            <a:ext cx="8498521" cy="550920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b="1" kern="1200" dirty="0">
                <a:solidFill>
                  <a:schemeClr val="tx1"/>
                </a:solidFill>
                <a:latin typeface="Calibri"/>
                <a:ea typeface="+mn-ea"/>
                <a:cs typeface="Arial" pitchFamily="34" charset="0"/>
              </a:rPr>
              <a:t>CREATE OR REPLACE PACKAGE BODY </a:t>
            </a:r>
            <a:r>
              <a:rPr lang="es-MX" b="1" kern="1200" dirty="0">
                <a:solidFill>
                  <a:srgbClr val="00928F"/>
                </a:solidFill>
                <a:latin typeface="Calibri"/>
                <a:cs typeface="Arial" pitchFamily="34" charset="0"/>
              </a:rPr>
              <a:t>PKG_PROC_REMUN</a:t>
            </a:r>
            <a:r>
              <a:rPr lang="es-MX" b="1" kern="1200" dirty="0">
                <a:solidFill>
                  <a:schemeClr val="tx1"/>
                </a:solidFill>
                <a:latin typeface="Calibri"/>
                <a:ea typeface="+mn-ea"/>
                <a:cs typeface="Arial" pitchFamily="34" charset="0"/>
              </a:rPr>
              <a:t> IS</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FUNCTION F_OBT_DESCTO_SINDICATO(</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p_sueldo_base NUMBER, </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p_id_empleado NUMBER) RETURN NUMBER IS</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v_valor_descto_sin NUMBER(5):=0;</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BEGIN</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     SELECT ROUND(p_sueldo_base * tds.porc_ds)</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       INTO v_valor_descto_sin</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       FROM tramo_descto_sindicato tds</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      WHERE p_sueldo_base BETWEEN tds.tramo_inf_ds AND tds.tramo_sup_ds;</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      RETURN v_valor_descto_sin;</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EXCEPTION</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WHEN OTHERS THEN</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     </a:t>
            </a:r>
            <a:r>
              <a:rPr lang="es-MX" b="1" kern="1200" dirty="0">
                <a:solidFill>
                  <a:srgbClr val="C00000"/>
                </a:solidFill>
                <a:latin typeface="Calibri"/>
                <a:cs typeface="Arial" pitchFamily="34" charset="0"/>
              </a:rPr>
              <a:t>v_mensaje_error </a:t>
            </a:r>
            <a:r>
              <a:rPr lang="es-MX" b="1" kern="1200" dirty="0">
                <a:solidFill>
                  <a:srgbClr val="FF0000"/>
                </a:solidFill>
                <a:latin typeface="Calibri"/>
                <a:ea typeface="+mn-ea"/>
                <a:cs typeface="Arial" pitchFamily="34" charset="0"/>
              </a:rPr>
              <a:t>:=SQLERRM;</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     </a:t>
            </a:r>
            <a:r>
              <a:rPr lang="es-MX" b="1" kern="1200" dirty="0">
                <a:solidFill>
                  <a:srgbClr val="0000DE"/>
                </a:solidFill>
                <a:latin typeface="Calibri"/>
                <a:cs typeface="Arial" pitchFamily="34" charset="0"/>
              </a:rPr>
              <a:t>v_rutina_error </a:t>
            </a:r>
            <a:r>
              <a:rPr lang="es-MX" b="1" kern="1200" dirty="0">
                <a:solidFill>
                  <a:srgbClr val="FF0000"/>
                </a:solidFill>
                <a:latin typeface="Calibri"/>
                <a:ea typeface="+mn-ea"/>
                <a:cs typeface="Arial" pitchFamily="34" charset="0"/>
              </a:rPr>
              <a:t>:='Error en la Función F_OBT_DESCTO_SINDICATO del Package. Empleado: ' || p_id_empleado;</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     </a:t>
            </a:r>
            <a:r>
              <a:rPr lang="es-MX" b="1" kern="1200" dirty="0">
                <a:solidFill>
                  <a:srgbClr val="903403"/>
                </a:solidFill>
                <a:latin typeface="Calibri"/>
                <a:ea typeface="+mn-ea"/>
                <a:cs typeface="Arial" pitchFamily="34" charset="0"/>
              </a:rPr>
              <a:t>P_GRABAR_ERROR(</a:t>
            </a:r>
            <a:r>
              <a:rPr lang="es-MX" b="1" kern="1200" dirty="0">
                <a:solidFill>
                  <a:srgbClr val="0000DE"/>
                </a:solidFill>
                <a:latin typeface="Calibri"/>
                <a:cs typeface="Arial" pitchFamily="34" charset="0"/>
              </a:rPr>
              <a:t>v_rutina_error</a:t>
            </a:r>
            <a:r>
              <a:rPr lang="es-MX" b="1" kern="1200" dirty="0">
                <a:solidFill>
                  <a:srgbClr val="FF0000"/>
                </a:solidFill>
                <a:latin typeface="Calibri"/>
                <a:ea typeface="+mn-ea"/>
                <a:cs typeface="Arial" pitchFamily="34" charset="0"/>
              </a:rPr>
              <a:t>,</a:t>
            </a:r>
            <a:r>
              <a:rPr lang="es-MX" b="1" kern="1200" dirty="0">
                <a:solidFill>
                  <a:srgbClr val="C00000"/>
                </a:solidFill>
                <a:latin typeface="Calibri"/>
                <a:cs typeface="Arial" pitchFamily="34" charset="0"/>
              </a:rPr>
              <a:t> v_mensaje_error</a:t>
            </a:r>
            <a:r>
              <a:rPr lang="es-MX" b="1" kern="1200" dirty="0">
                <a:solidFill>
                  <a:srgbClr val="903403"/>
                </a:solidFill>
                <a:latin typeface="Calibri"/>
                <a:ea typeface="+mn-ea"/>
                <a:cs typeface="Arial" pitchFamily="34" charset="0"/>
              </a:rPr>
              <a:t>)</a:t>
            </a:r>
            <a:r>
              <a:rPr lang="es-MX" b="1" kern="1200" dirty="0">
                <a:solidFill>
                  <a:srgbClr val="FF0000"/>
                </a:solidFill>
                <a:latin typeface="Calibri"/>
                <a:ea typeface="+mn-ea"/>
                <a:cs typeface="Arial" pitchFamily="34" charset="0"/>
              </a:rPr>
              <a:t>;</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     RETURN 0; </a:t>
            </a:r>
          </a:p>
          <a:p>
            <a:pPr lvl="0" fontAlgn="base">
              <a:spcBef>
                <a:spcPct val="0"/>
              </a:spcBef>
              <a:spcAft>
                <a:spcPct val="0"/>
              </a:spcAft>
              <a:buClrTx/>
              <a:defRPr/>
            </a:pPr>
            <a:r>
              <a:rPr lang="es-MX" b="1" kern="1200" dirty="0">
                <a:solidFill>
                  <a:srgbClr val="FF0000"/>
                </a:solidFill>
                <a:latin typeface="Calibri"/>
                <a:ea typeface="+mn-ea"/>
                <a:cs typeface="Arial" pitchFamily="34" charset="0"/>
              </a:rPr>
              <a:t>END F_OBT_DESCTO_SINDICATO;</a:t>
            </a:r>
          </a:p>
          <a:p>
            <a:pPr lvl="0" fontAlgn="base">
              <a:spcBef>
                <a:spcPct val="0"/>
              </a:spcBef>
              <a:spcAft>
                <a:spcPct val="0"/>
              </a:spcAft>
              <a:buClrTx/>
              <a:defRPr/>
            </a:pPr>
            <a:r>
              <a:rPr lang="es-MX" b="1" kern="1200" dirty="0">
                <a:solidFill>
                  <a:srgbClr val="903403"/>
                </a:solidFill>
                <a:latin typeface="Calibri"/>
                <a:ea typeface="+mn-ea"/>
                <a:cs typeface="Arial" pitchFamily="34" charset="0"/>
              </a:rPr>
              <a:t>PROCEDURE P_GRABAR_ERROR(p_rutina_error VARCHAR2, p_mensaje_error VARCHAR2) IS</a:t>
            </a:r>
          </a:p>
          <a:p>
            <a:pPr lvl="0" fontAlgn="base">
              <a:spcBef>
                <a:spcPct val="0"/>
              </a:spcBef>
              <a:spcAft>
                <a:spcPct val="0"/>
              </a:spcAft>
              <a:buClrTx/>
              <a:defRPr/>
            </a:pPr>
            <a:r>
              <a:rPr lang="es-MX" b="1" kern="1200" dirty="0">
                <a:solidFill>
                  <a:srgbClr val="903403"/>
                </a:solidFill>
                <a:latin typeface="Calibri"/>
                <a:ea typeface="+mn-ea"/>
                <a:cs typeface="Arial" pitchFamily="34" charset="0"/>
              </a:rPr>
              <a:t>BEGIN</a:t>
            </a:r>
          </a:p>
          <a:p>
            <a:pPr lvl="0" fontAlgn="base">
              <a:spcBef>
                <a:spcPct val="0"/>
              </a:spcBef>
              <a:spcAft>
                <a:spcPct val="0"/>
              </a:spcAft>
              <a:buClrTx/>
              <a:defRPr/>
            </a:pPr>
            <a:r>
              <a:rPr lang="en-US" b="1" kern="1200" dirty="0">
                <a:solidFill>
                  <a:srgbClr val="008000"/>
                </a:solidFill>
                <a:latin typeface="Calibri"/>
                <a:cs typeface="Arial" pitchFamily="34" charset="0"/>
              </a:rPr>
              <a:t>   v_sec_err </a:t>
            </a:r>
            <a:r>
              <a:rPr lang="es-MX" b="1" kern="1200" dirty="0">
                <a:solidFill>
                  <a:srgbClr val="903403"/>
                </a:solidFill>
                <a:latin typeface="Calibri"/>
                <a:ea typeface="+mn-ea"/>
                <a:cs typeface="Arial" pitchFamily="34" charset="0"/>
              </a:rPr>
              <a:t>:=</a:t>
            </a:r>
            <a:r>
              <a:rPr lang="en-US" b="1" kern="1200" dirty="0">
                <a:solidFill>
                  <a:srgbClr val="008000"/>
                </a:solidFill>
                <a:latin typeface="Calibri"/>
                <a:cs typeface="Arial" pitchFamily="34" charset="0"/>
              </a:rPr>
              <a:t> v_sec_err </a:t>
            </a:r>
            <a:r>
              <a:rPr lang="es-MX" b="1" kern="1200" dirty="0">
                <a:solidFill>
                  <a:srgbClr val="903403"/>
                </a:solidFill>
                <a:latin typeface="Calibri"/>
                <a:ea typeface="+mn-ea"/>
                <a:cs typeface="Arial" pitchFamily="34" charset="0"/>
              </a:rPr>
              <a:t>+1;</a:t>
            </a:r>
          </a:p>
          <a:p>
            <a:pPr lvl="0" fontAlgn="base">
              <a:spcBef>
                <a:spcPct val="0"/>
              </a:spcBef>
              <a:spcAft>
                <a:spcPct val="0"/>
              </a:spcAft>
              <a:buClrTx/>
              <a:defRPr/>
            </a:pPr>
            <a:r>
              <a:rPr lang="es-MX" b="1" kern="1200" dirty="0">
                <a:solidFill>
                  <a:srgbClr val="903403"/>
                </a:solidFill>
                <a:latin typeface="Calibri"/>
                <a:ea typeface="+mn-ea"/>
                <a:cs typeface="Arial" pitchFamily="34" charset="0"/>
              </a:rPr>
              <a:t>    INSERT INTO error_proceso</a:t>
            </a:r>
          </a:p>
          <a:p>
            <a:pPr lvl="0" fontAlgn="base">
              <a:spcBef>
                <a:spcPct val="0"/>
              </a:spcBef>
              <a:spcAft>
                <a:spcPct val="0"/>
              </a:spcAft>
              <a:buClrTx/>
              <a:defRPr/>
            </a:pPr>
            <a:r>
              <a:rPr lang="es-MX" b="1" kern="1200" dirty="0">
                <a:solidFill>
                  <a:srgbClr val="903403"/>
                </a:solidFill>
                <a:latin typeface="Calibri"/>
                <a:ea typeface="+mn-ea"/>
                <a:cs typeface="Arial" pitchFamily="34" charset="0"/>
              </a:rPr>
              <a:t>           VALUES(</a:t>
            </a:r>
            <a:r>
              <a:rPr lang="es-MX" b="1" kern="1200" dirty="0">
                <a:solidFill>
                  <a:srgbClr val="008000"/>
                </a:solidFill>
                <a:latin typeface="Calibri"/>
                <a:ea typeface="+mn-ea"/>
                <a:cs typeface="Arial" pitchFamily="34" charset="0"/>
              </a:rPr>
              <a:t>v_sec_err</a:t>
            </a:r>
            <a:r>
              <a:rPr lang="es-MX" b="1" kern="1200" dirty="0">
                <a:solidFill>
                  <a:srgbClr val="903403"/>
                </a:solidFill>
                <a:latin typeface="Calibri"/>
                <a:ea typeface="+mn-ea"/>
                <a:cs typeface="Arial" pitchFamily="34" charset="0"/>
              </a:rPr>
              <a:t>,p_rutina_error,p_mensaje_error);</a:t>
            </a:r>
          </a:p>
          <a:p>
            <a:pPr lvl="0" fontAlgn="base">
              <a:spcBef>
                <a:spcPct val="0"/>
              </a:spcBef>
              <a:spcAft>
                <a:spcPct val="0"/>
              </a:spcAft>
              <a:buClrTx/>
              <a:defRPr/>
            </a:pPr>
            <a:r>
              <a:rPr lang="es-MX" b="1" kern="1200" dirty="0">
                <a:solidFill>
                  <a:srgbClr val="903403"/>
                </a:solidFill>
                <a:latin typeface="Calibri"/>
                <a:ea typeface="+mn-ea"/>
                <a:cs typeface="Arial" pitchFamily="34" charset="0"/>
              </a:rPr>
              <a:t>END P_GRABAR_ERROR;</a:t>
            </a:r>
          </a:p>
          <a:p>
            <a:pPr lvl="0" fontAlgn="base">
              <a:spcBef>
                <a:spcPct val="0"/>
              </a:spcBef>
              <a:spcAft>
                <a:spcPct val="0"/>
              </a:spcAft>
              <a:buClrTx/>
              <a:defRPr/>
            </a:pPr>
            <a:r>
              <a:rPr lang="es-MX" b="1" kern="1200" dirty="0">
                <a:solidFill>
                  <a:schemeClr val="tx1"/>
                </a:solidFill>
                <a:latin typeface="Calibri"/>
                <a:ea typeface="+mn-ea"/>
                <a:cs typeface="Arial" pitchFamily="34" charset="0"/>
              </a:rPr>
              <a:t>END</a:t>
            </a:r>
            <a:r>
              <a:rPr lang="es-MX" b="1" kern="1200" dirty="0">
                <a:solidFill>
                  <a:srgbClr val="903403"/>
                </a:solidFill>
                <a:latin typeface="Calibri"/>
                <a:ea typeface="+mn-ea"/>
                <a:cs typeface="Arial" pitchFamily="34" charset="0"/>
              </a:rPr>
              <a:t> </a:t>
            </a:r>
            <a:r>
              <a:rPr lang="es-MX" b="1" kern="1200" dirty="0">
                <a:solidFill>
                  <a:srgbClr val="00928F"/>
                </a:solidFill>
                <a:latin typeface="Calibri"/>
                <a:cs typeface="Arial" pitchFamily="34" charset="0"/>
              </a:rPr>
              <a:t>PKG_PROC_REMUN </a:t>
            </a:r>
            <a:r>
              <a:rPr lang="es-MX" b="1" kern="1200" dirty="0">
                <a:solidFill>
                  <a:schemeClr val="tx1"/>
                </a:solidFill>
                <a:latin typeface="Calibri"/>
                <a:ea typeface="+mn-ea"/>
                <a:cs typeface="Arial" pitchFamily="34" charset="0"/>
              </a:rPr>
              <a:t>;</a:t>
            </a:r>
          </a:p>
        </p:txBody>
      </p:sp>
    </p:spTree>
    <p:extLst>
      <p:ext uri="{BB962C8B-B14F-4D97-AF65-F5344CB8AC3E}">
        <p14:creationId xmlns:p14="http://schemas.microsoft.com/office/powerpoint/2010/main" val="208433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9581" y="212723"/>
            <a:ext cx="4288185" cy="813000"/>
          </a:xfrm>
        </p:spPr>
        <p:txBody>
          <a:bodyPr/>
          <a:lstStyle/>
          <a:p>
            <a:pPr lvl="0" defTabSz="457200">
              <a:defRPr/>
            </a:pPr>
            <a:r>
              <a:rPr lang="es-CL" sz="2800" b="1" dirty="0">
                <a:solidFill>
                  <a:prstClr val="white"/>
                </a:solidFill>
                <a:latin typeface="Calibri"/>
              </a:rPr>
              <a:t>Invocando Constructores del Package</a:t>
            </a:r>
          </a:p>
        </p:txBody>
      </p:sp>
      <p:sp>
        <p:nvSpPr>
          <p:cNvPr id="4" name="Rectangle 3">
            <a:extLst>
              <a:ext uri="{FF2B5EF4-FFF2-40B4-BE49-F238E27FC236}">
                <a16:creationId xmlns:a16="http://schemas.microsoft.com/office/drawing/2014/main" id="{6D0EBBEB-8220-40E8-8B9B-34956E211450}"/>
              </a:ext>
            </a:extLst>
          </p:cNvPr>
          <p:cNvSpPr txBox="1">
            <a:spLocks noChangeArrowheads="1"/>
          </p:cNvSpPr>
          <p:nvPr/>
        </p:nvSpPr>
        <p:spPr bwMode="auto">
          <a:xfrm>
            <a:off x="611188" y="3631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invocando constructores del package desde una sentencia SQL:</a:t>
            </a:r>
            <a:endParaRPr lang="es-CL" sz="2000" kern="1200" dirty="0">
              <a:solidFill>
                <a:prstClr val="black"/>
              </a:solidFill>
              <a:latin typeface="Calibri"/>
              <a:ea typeface="Arial Unicode MS"/>
              <a:cs typeface="Times New Roman" pitchFamily="18" charset="0"/>
            </a:endParaRPr>
          </a:p>
        </p:txBody>
      </p:sp>
      <p:sp>
        <p:nvSpPr>
          <p:cNvPr id="17" name="Text Box 5">
            <a:extLst>
              <a:ext uri="{FF2B5EF4-FFF2-40B4-BE49-F238E27FC236}">
                <a16:creationId xmlns:a16="http://schemas.microsoft.com/office/drawing/2014/main" id="{96F1308D-90C3-4EF0-BD19-481A6E68C46B}"/>
              </a:ext>
            </a:extLst>
          </p:cNvPr>
          <p:cNvSpPr txBox="1">
            <a:spLocks noChangeArrowheads="1"/>
          </p:cNvSpPr>
          <p:nvPr/>
        </p:nvSpPr>
        <p:spPr bwMode="auto">
          <a:xfrm>
            <a:off x="213967" y="4211467"/>
            <a:ext cx="8701430"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chemeClr val="tx1"/>
                </a:solidFill>
                <a:latin typeface="Calibri"/>
                <a:ea typeface="+mn-ea"/>
                <a:cs typeface="Arial" pitchFamily="34" charset="0"/>
              </a:rPr>
              <a:t>SELECT employee_id "IDENT. EMPLEADO", salary salario,</a:t>
            </a:r>
          </a:p>
          <a:p>
            <a:pPr lvl="0" fontAlgn="base">
              <a:spcBef>
                <a:spcPct val="0"/>
              </a:spcBef>
              <a:spcAft>
                <a:spcPct val="0"/>
              </a:spcAft>
              <a:buClrTx/>
              <a:defRPr/>
            </a:pPr>
            <a:r>
              <a:rPr lang="es-MX" sz="1600" b="1" kern="1200" dirty="0">
                <a:solidFill>
                  <a:schemeClr val="tx1"/>
                </a:solidFill>
                <a:latin typeface="Calibri"/>
                <a:ea typeface="+mn-ea"/>
                <a:cs typeface="Arial" pitchFamily="34" charset="0"/>
              </a:rPr>
              <a:t> </a:t>
            </a:r>
            <a:r>
              <a:rPr lang="es-MX" sz="1600" b="1" kern="1200" dirty="0">
                <a:solidFill>
                  <a:srgbClr val="00928F"/>
                </a:solidFill>
                <a:latin typeface="Calibri"/>
                <a:cs typeface="Arial" pitchFamily="34" charset="0"/>
              </a:rPr>
              <a:t>PKG_PROC_REMUN</a:t>
            </a:r>
            <a:r>
              <a:rPr lang="es-MX" sz="1600" b="1" kern="1200" dirty="0">
                <a:solidFill>
                  <a:schemeClr val="tx1"/>
                </a:solidFill>
                <a:latin typeface="Calibri"/>
                <a:ea typeface="+mn-ea"/>
                <a:cs typeface="Arial" pitchFamily="34" charset="0"/>
              </a:rPr>
              <a:t> .</a:t>
            </a:r>
            <a:r>
              <a:rPr lang="es-MX" sz="1600" b="1" kern="1200" dirty="0">
                <a:solidFill>
                  <a:srgbClr val="C00000"/>
                </a:solidFill>
                <a:latin typeface="Calibri"/>
                <a:ea typeface="+mn-ea"/>
                <a:cs typeface="Arial" pitchFamily="34" charset="0"/>
              </a:rPr>
              <a:t>F_OBT_DESCTO_SINDICATO</a:t>
            </a:r>
            <a:r>
              <a:rPr lang="es-MX" sz="1600" b="1" kern="1200" dirty="0">
                <a:solidFill>
                  <a:schemeClr val="tx1"/>
                </a:solidFill>
                <a:latin typeface="Calibri"/>
                <a:ea typeface="+mn-ea"/>
                <a:cs typeface="Arial" pitchFamily="34" charset="0"/>
              </a:rPr>
              <a:t>(salary,employee_id) "DESCUENTO SINDICATO"</a:t>
            </a:r>
          </a:p>
          <a:p>
            <a:pPr lvl="0" fontAlgn="base">
              <a:spcBef>
                <a:spcPct val="0"/>
              </a:spcBef>
              <a:spcAft>
                <a:spcPct val="0"/>
              </a:spcAft>
              <a:buClrTx/>
              <a:defRPr/>
            </a:pPr>
            <a:r>
              <a:rPr lang="es-MX" sz="1600" b="1" kern="1200" dirty="0">
                <a:solidFill>
                  <a:schemeClr val="tx1"/>
                </a:solidFill>
                <a:latin typeface="Calibri"/>
                <a:ea typeface="+mn-ea"/>
                <a:cs typeface="Arial" pitchFamily="34" charset="0"/>
              </a:rPr>
              <a:t>  FROM employees</a:t>
            </a:r>
          </a:p>
          <a:p>
            <a:pPr lvl="0" fontAlgn="base">
              <a:spcBef>
                <a:spcPct val="0"/>
              </a:spcBef>
              <a:spcAft>
                <a:spcPct val="0"/>
              </a:spcAft>
              <a:buClrTx/>
              <a:defRPr/>
            </a:pPr>
            <a:r>
              <a:rPr lang="es-MX" sz="1600" b="1" kern="1200" dirty="0">
                <a:solidFill>
                  <a:schemeClr val="tx1"/>
                </a:solidFill>
                <a:latin typeface="Calibri"/>
                <a:ea typeface="+mn-ea"/>
                <a:cs typeface="Arial" pitchFamily="34" charset="0"/>
              </a:rPr>
              <a:t>WHERE employee_id=100;</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0" name="Rectángulo redondeado 4">
            <a:extLst>
              <a:ext uri="{FF2B5EF4-FFF2-40B4-BE49-F238E27FC236}">
                <a16:creationId xmlns:a16="http://schemas.microsoft.com/office/drawing/2014/main" id="{9A541EBB-2525-4F87-A6A6-A37540DDBEE2}"/>
              </a:ext>
            </a:extLst>
          </p:cNvPr>
          <p:cNvSpPr/>
          <p:nvPr/>
        </p:nvSpPr>
        <p:spPr>
          <a:xfrm>
            <a:off x="3375304" y="1324088"/>
            <a:ext cx="2052000" cy="1944000"/>
          </a:xfrm>
          <a:prstGeom prst="roundRect">
            <a:avLst/>
          </a:prstGeom>
          <a:solidFill>
            <a:srgbClr val="17375E"/>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CL" sz="1600" b="1" dirty="0">
                <a:solidFill>
                  <a:srgbClr val="FFFFFF"/>
                </a:solidFill>
                <a:latin typeface="Calibri" panose="020F0502020204030204" pitchFamily="34" charset="0"/>
                <a:cs typeface="Calibri" panose="020F0502020204030204" pitchFamily="34" charset="0"/>
              </a:rPr>
              <a:t>Si son constructores públicos también se pueden invocar desde fuera del Package</a:t>
            </a:r>
          </a:p>
        </p:txBody>
      </p:sp>
      <p:sp>
        <p:nvSpPr>
          <p:cNvPr id="11" name="Rectángulo redondeado 4">
            <a:extLst>
              <a:ext uri="{FF2B5EF4-FFF2-40B4-BE49-F238E27FC236}">
                <a16:creationId xmlns:a16="http://schemas.microsoft.com/office/drawing/2014/main" id="{28656A17-7F70-496E-8169-D472D017CE76}"/>
              </a:ext>
            </a:extLst>
          </p:cNvPr>
          <p:cNvSpPr/>
          <p:nvPr/>
        </p:nvSpPr>
        <p:spPr>
          <a:xfrm>
            <a:off x="5630686" y="1330674"/>
            <a:ext cx="2052000" cy="1944000"/>
          </a:xfrm>
          <a:prstGeom prst="roundRect">
            <a:avLst/>
          </a:prstGeom>
          <a:solidFill>
            <a:srgbClr val="86A33F"/>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CL" sz="1600" b="1" dirty="0">
                <a:solidFill>
                  <a:srgbClr val="FFFFFF"/>
                </a:solidFill>
                <a:latin typeface="Calibri" panose="020F0502020204030204" pitchFamily="34" charset="0"/>
                <a:cs typeface="Calibri" panose="020F0502020204030204" pitchFamily="34" charset="0"/>
              </a:rPr>
              <a:t>Si el constructor público es invocado externamente, se utiliza el nombre del Package seguido del nombre del constructor</a:t>
            </a:r>
          </a:p>
        </p:txBody>
      </p:sp>
      <p:sp>
        <p:nvSpPr>
          <p:cNvPr id="14" name="Rectángulo redondeado 4">
            <a:extLst>
              <a:ext uri="{FF2B5EF4-FFF2-40B4-BE49-F238E27FC236}">
                <a16:creationId xmlns:a16="http://schemas.microsoft.com/office/drawing/2014/main" id="{94CAF37B-964F-4C4B-A4D0-CCA5BA82917E}"/>
              </a:ext>
            </a:extLst>
          </p:cNvPr>
          <p:cNvSpPr/>
          <p:nvPr/>
        </p:nvSpPr>
        <p:spPr>
          <a:xfrm>
            <a:off x="1136451" y="1301888"/>
            <a:ext cx="2052000" cy="1944000"/>
          </a:xfrm>
          <a:prstGeom prst="roundRect">
            <a:avLst/>
          </a:prstGeom>
          <a:solidFill>
            <a:srgbClr val="EC700A"/>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CL" sz="1600" b="1" dirty="0">
                <a:solidFill>
                  <a:srgbClr val="FFFFFF"/>
                </a:solidFill>
                <a:latin typeface="Calibri" panose="020F0502020204030204" pitchFamily="34" charset="0"/>
                <a:cs typeface="Calibri" panose="020F0502020204030204" pitchFamily="34" charset="0"/>
              </a:rPr>
              <a:t>Si son constructores públicos o privados se pueden invocar en el mismo Package</a:t>
            </a:r>
          </a:p>
        </p:txBody>
      </p:sp>
      <p:pic>
        <p:nvPicPr>
          <p:cNvPr id="6" name="Imagen 5">
            <a:extLst>
              <a:ext uri="{FF2B5EF4-FFF2-40B4-BE49-F238E27FC236}">
                <a16:creationId xmlns:a16="http://schemas.microsoft.com/office/drawing/2014/main" id="{B7F3BC38-28EF-4485-8FC0-EB4539BC2595}"/>
              </a:ext>
            </a:extLst>
          </p:cNvPr>
          <p:cNvPicPr>
            <a:picLocks noChangeAspect="1"/>
          </p:cNvPicPr>
          <p:nvPr/>
        </p:nvPicPr>
        <p:blipFill>
          <a:blip r:embed="rId3"/>
          <a:stretch>
            <a:fillRect/>
          </a:stretch>
        </p:blipFill>
        <p:spPr>
          <a:xfrm>
            <a:off x="2833977" y="5631707"/>
            <a:ext cx="3009524" cy="466667"/>
          </a:xfrm>
          <a:prstGeom prst="rect">
            <a:avLst/>
          </a:prstGeom>
        </p:spPr>
      </p:pic>
    </p:spTree>
    <p:extLst>
      <p:ext uri="{BB962C8B-B14F-4D97-AF65-F5344CB8AC3E}">
        <p14:creationId xmlns:p14="http://schemas.microsoft.com/office/powerpoint/2010/main" val="3319009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2348783757"/>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3</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Programas PL/SQL en la Base de Datos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Invocando Constructores del Package</a:t>
            </a:r>
          </a:p>
        </p:txBody>
      </p:sp>
      <p:sp>
        <p:nvSpPr>
          <p:cNvPr id="4" name="Rectangle 3">
            <a:extLst>
              <a:ext uri="{FF2B5EF4-FFF2-40B4-BE49-F238E27FC236}">
                <a16:creationId xmlns:a16="http://schemas.microsoft.com/office/drawing/2014/main" id="{6D0EBBEB-8220-40E8-8B9B-34956E211450}"/>
              </a:ext>
            </a:extLst>
          </p:cNvPr>
          <p:cNvSpPr txBox="1">
            <a:spLocks noChangeArrowheads="1"/>
          </p:cNvSpPr>
          <p:nvPr/>
        </p:nvSpPr>
        <p:spPr bwMode="auto">
          <a:xfrm>
            <a:off x="611188" y="111720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Opción invocando constructores del package desde SQL Developer:</a:t>
            </a:r>
            <a:endParaRPr lang="es-CL" sz="2000" kern="1200" dirty="0">
              <a:solidFill>
                <a:prstClr val="black"/>
              </a:solidFill>
              <a:latin typeface="Calibri"/>
              <a:ea typeface="Arial Unicode MS"/>
              <a:cs typeface="Times New Roman" pitchFamily="18" charset="0"/>
            </a:endParaRPr>
          </a:p>
        </p:txBody>
      </p:sp>
      <p:pic>
        <p:nvPicPr>
          <p:cNvPr id="5" name="Imagen 4" descr="Interfaz de usuario gráfica, Texto, Aplicación&#10;&#10;Descripción generada automáticamente">
            <a:extLst>
              <a:ext uri="{FF2B5EF4-FFF2-40B4-BE49-F238E27FC236}">
                <a16:creationId xmlns:a16="http://schemas.microsoft.com/office/drawing/2014/main" id="{7DD7C8A2-39D3-4065-A198-5147C79D39FF}"/>
              </a:ext>
            </a:extLst>
          </p:cNvPr>
          <p:cNvPicPr>
            <a:picLocks noChangeAspect="1"/>
          </p:cNvPicPr>
          <p:nvPr/>
        </p:nvPicPr>
        <p:blipFill>
          <a:blip r:embed="rId3"/>
          <a:stretch>
            <a:fillRect/>
          </a:stretch>
        </p:blipFill>
        <p:spPr>
          <a:xfrm>
            <a:off x="1097821" y="1412330"/>
            <a:ext cx="2135978" cy="2513419"/>
          </a:xfrm>
          <a:prstGeom prst="rect">
            <a:avLst/>
          </a:prstGeom>
        </p:spPr>
      </p:pic>
      <p:pic>
        <p:nvPicPr>
          <p:cNvPr id="8" name="Imagen 7" descr="Interfaz de usuario gráfica, Texto, Aplicación&#10;&#10;Descripción generada automáticamente">
            <a:extLst>
              <a:ext uri="{FF2B5EF4-FFF2-40B4-BE49-F238E27FC236}">
                <a16:creationId xmlns:a16="http://schemas.microsoft.com/office/drawing/2014/main" id="{CC3BD92B-F10D-48AD-861C-8EFF84A10A42}"/>
              </a:ext>
            </a:extLst>
          </p:cNvPr>
          <p:cNvPicPr>
            <a:picLocks noChangeAspect="1"/>
          </p:cNvPicPr>
          <p:nvPr/>
        </p:nvPicPr>
        <p:blipFill>
          <a:blip r:embed="rId4"/>
          <a:stretch>
            <a:fillRect/>
          </a:stretch>
        </p:blipFill>
        <p:spPr>
          <a:xfrm>
            <a:off x="228600" y="4220870"/>
            <a:ext cx="3643796" cy="1889376"/>
          </a:xfrm>
          <a:prstGeom prst="rect">
            <a:avLst/>
          </a:prstGeom>
        </p:spPr>
      </p:pic>
      <p:pic>
        <p:nvPicPr>
          <p:cNvPr id="12" name="Imagen 11" descr="Interfaz de usuario gráfica, Texto, Aplicación&#10;&#10;Descripción generada automáticamente">
            <a:extLst>
              <a:ext uri="{FF2B5EF4-FFF2-40B4-BE49-F238E27FC236}">
                <a16:creationId xmlns:a16="http://schemas.microsoft.com/office/drawing/2014/main" id="{1DA45647-AE09-4060-8497-B1C42542B189}"/>
              </a:ext>
            </a:extLst>
          </p:cNvPr>
          <p:cNvPicPr>
            <a:picLocks noChangeAspect="1"/>
          </p:cNvPicPr>
          <p:nvPr/>
        </p:nvPicPr>
        <p:blipFill>
          <a:blip r:embed="rId5"/>
          <a:stretch>
            <a:fillRect/>
          </a:stretch>
        </p:blipFill>
        <p:spPr>
          <a:xfrm>
            <a:off x="4586727" y="1412936"/>
            <a:ext cx="4199012" cy="3349774"/>
          </a:xfrm>
          <a:prstGeom prst="rect">
            <a:avLst/>
          </a:prstGeom>
        </p:spPr>
      </p:pic>
      <p:pic>
        <p:nvPicPr>
          <p:cNvPr id="15" name="Imagen 14" descr="Interfaz de usuario gráfica, Texto, Aplicación, Word&#10;&#10;Descripción generada automáticamente">
            <a:extLst>
              <a:ext uri="{FF2B5EF4-FFF2-40B4-BE49-F238E27FC236}">
                <a16:creationId xmlns:a16="http://schemas.microsoft.com/office/drawing/2014/main" id="{386CAAD3-4520-4D3D-B41C-B8F60208ABD2}"/>
              </a:ext>
            </a:extLst>
          </p:cNvPr>
          <p:cNvPicPr>
            <a:picLocks noChangeAspect="1"/>
          </p:cNvPicPr>
          <p:nvPr/>
        </p:nvPicPr>
        <p:blipFill>
          <a:blip r:embed="rId6"/>
          <a:stretch>
            <a:fillRect/>
          </a:stretch>
        </p:blipFill>
        <p:spPr>
          <a:xfrm>
            <a:off x="4153562" y="5356685"/>
            <a:ext cx="4783987" cy="1288590"/>
          </a:xfrm>
          <a:prstGeom prst="rect">
            <a:avLst/>
          </a:prstGeom>
        </p:spPr>
      </p:pic>
      <p:sp>
        <p:nvSpPr>
          <p:cNvPr id="26" name="CuadroTexto 25">
            <a:extLst>
              <a:ext uri="{FF2B5EF4-FFF2-40B4-BE49-F238E27FC236}">
                <a16:creationId xmlns:a16="http://schemas.microsoft.com/office/drawing/2014/main" id="{98948E92-EBEB-448A-BC19-2EC822EAE12C}"/>
              </a:ext>
            </a:extLst>
          </p:cNvPr>
          <p:cNvSpPr txBox="1"/>
          <p:nvPr/>
        </p:nvSpPr>
        <p:spPr>
          <a:xfrm>
            <a:off x="773566" y="2471098"/>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27" name="CuadroTexto 26">
            <a:extLst>
              <a:ext uri="{FF2B5EF4-FFF2-40B4-BE49-F238E27FC236}">
                <a16:creationId xmlns:a16="http://schemas.microsoft.com/office/drawing/2014/main" id="{EB036649-AE09-455A-B751-4B38945E6F28}"/>
              </a:ext>
            </a:extLst>
          </p:cNvPr>
          <p:cNvSpPr txBox="1"/>
          <p:nvPr/>
        </p:nvSpPr>
        <p:spPr>
          <a:xfrm>
            <a:off x="4299279" y="2600340"/>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28" name="CuadroTexto 27">
            <a:extLst>
              <a:ext uri="{FF2B5EF4-FFF2-40B4-BE49-F238E27FC236}">
                <a16:creationId xmlns:a16="http://schemas.microsoft.com/office/drawing/2014/main" id="{DE78B4B1-D3C0-413D-B9C5-99D9F73D2F32}"/>
              </a:ext>
            </a:extLst>
          </p:cNvPr>
          <p:cNvSpPr txBox="1"/>
          <p:nvPr/>
        </p:nvSpPr>
        <p:spPr>
          <a:xfrm>
            <a:off x="-64932" y="5069517"/>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29" name="CuadroTexto 28">
            <a:extLst>
              <a:ext uri="{FF2B5EF4-FFF2-40B4-BE49-F238E27FC236}">
                <a16:creationId xmlns:a16="http://schemas.microsoft.com/office/drawing/2014/main" id="{916ABDFF-2620-43D7-BBDD-393DE92602CC}"/>
              </a:ext>
            </a:extLst>
          </p:cNvPr>
          <p:cNvSpPr txBox="1"/>
          <p:nvPr/>
        </p:nvSpPr>
        <p:spPr>
          <a:xfrm>
            <a:off x="3894534" y="5877824"/>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
        <p:nvSpPr>
          <p:cNvPr id="30" name="Rectángulo 29">
            <a:extLst>
              <a:ext uri="{FF2B5EF4-FFF2-40B4-BE49-F238E27FC236}">
                <a16:creationId xmlns:a16="http://schemas.microsoft.com/office/drawing/2014/main" id="{FD93257C-A18A-474C-A796-AEB0C44F4DDD}"/>
              </a:ext>
            </a:extLst>
          </p:cNvPr>
          <p:cNvSpPr/>
          <p:nvPr/>
        </p:nvSpPr>
        <p:spPr>
          <a:xfrm>
            <a:off x="7901163" y="6400908"/>
            <a:ext cx="950486" cy="2586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sp>
        <p:nvSpPr>
          <p:cNvPr id="31" name="Rectángulo 30">
            <a:extLst>
              <a:ext uri="{FF2B5EF4-FFF2-40B4-BE49-F238E27FC236}">
                <a16:creationId xmlns:a16="http://schemas.microsoft.com/office/drawing/2014/main" id="{3CEC1533-8765-4ACC-BDCD-736C51CC5856}"/>
              </a:ext>
            </a:extLst>
          </p:cNvPr>
          <p:cNvSpPr/>
          <p:nvPr/>
        </p:nvSpPr>
        <p:spPr>
          <a:xfrm>
            <a:off x="7409972" y="4496787"/>
            <a:ext cx="570807" cy="21558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spTree>
    <p:extLst>
      <p:ext uri="{BB962C8B-B14F-4D97-AF65-F5344CB8AC3E}">
        <p14:creationId xmlns:p14="http://schemas.microsoft.com/office/powerpoint/2010/main" val="4239563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Invocando Constructores del </a:t>
            </a:r>
            <a:r>
              <a:rPr lang="es-CL" sz="2800" b="1" dirty="0" err="1">
                <a:solidFill>
                  <a:prstClr val="white"/>
                </a:solidFill>
                <a:latin typeface="Calibri"/>
              </a:rPr>
              <a:t>Package</a:t>
            </a:r>
            <a:endParaRPr lang="es-CL" sz="2800" b="1" dirty="0">
              <a:solidFill>
                <a:prstClr val="white"/>
              </a:solidFill>
              <a:latin typeface="Calibri"/>
            </a:endParaRPr>
          </a:p>
        </p:txBody>
      </p:sp>
      <p:sp>
        <p:nvSpPr>
          <p:cNvPr id="4" name="Rectangle 3">
            <a:extLst>
              <a:ext uri="{FF2B5EF4-FFF2-40B4-BE49-F238E27FC236}">
                <a16:creationId xmlns:a16="http://schemas.microsoft.com/office/drawing/2014/main" id="{6D0EBBEB-8220-40E8-8B9B-34956E211450}"/>
              </a:ext>
            </a:extLst>
          </p:cNvPr>
          <p:cNvSpPr txBox="1">
            <a:spLocks noChangeArrowheads="1"/>
          </p:cNvSpPr>
          <p:nvPr/>
        </p:nvSpPr>
        <p:spPr bwMode="auto">
          <a:xfrm>
            <a:off x="611188" y="111720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Opción invocando constructores del </a:t>
            </a:r>
            <a:r>
              <a:rPr lang="es-CL" sz="2000" kern="1200" dirty="0" err="1">
                <a:solidFill>
                  <a:prstClr val="black"/>
                </a:solidFill>
                <a:latin typeface="Calibri"/>
                <a:ea typeface="Arial Unicode MS"/>
                <a:cs typeface="Arial Unicode MS"/>
              </a:rPr>
              <a:t>package</a:t>
            </a:r>
            <a:r>
              <a:rPr lang="es-CL" sz="2000" kern="1200" dirty="0">
                <a:solidFill>
                  <a:prstClr val="black"/>
                </a:solidFill>
                <a:latin typeface="Calibri"/>
                <a:ea typeface="Arial Unicode MS"/>
                <a:cs typeface="Arial Unicode MS"/>
              </a:rPr>
              <a:t> desde un Subprograma:</a:t>
            </a:r>
            <a:endParaRPr lang="es-CL" sz="2000" kern="1200" dirty="0">
              <a:solidFill>
                <a:prstClr val="black"/>
              </a:solidFill>
              <a:latin typeface="Calibri"/>
              <a:ea typeface="Arial Unicode MS"/>
              <a:cs typeface="Times New Roman" pitchFamily="18" charset="0"/>
            </a:endParaRPr>
          </a:p>
        </p:txBody>
      </p:sp>
      <p:sp>
        <p:nvSpPr>
          <p:cNvPr id="15" name="Text Box 5">
            <a:extLst>
              <a:ext uri="{FF2B5EF4-FFF2-40B4-BE49-F238E27FC236}">
                <a16:creationId xmlns:a16="http://schemas.microsoft.com/office/drawing/2014/main" id="{B23D4D46-11A1-4D72-AC3E-190D887AAC6D}"/>
              </a:ext>
            </a:extLst>
          </p:cNvPr>
          <p:cNvSpPr txBox="1">
            <a:spLocks noChangeArrowheads="1"/>
          </p:cNvSpPr>
          <p:nvPr/>
        </p:nvSpPr>
        <p:spPr bwMode="auto">
          <a:xfrm>
            <a:off x="289931" y="1716562"/>
            <a:ext cx="8664497" cy="473975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b="1" kern="1200" dirty="0">
                <a:solidFill>
                  <a:schemeClr val="tx1"/>
                </a:solidFill>
                <a:latin typeface="Calibri"/>
                <a:ea typeface="+mn-ea"/>
                <a:cs typeface="Arial" pitchFamily="34" charset="0"/>
              </a:rPr>
              <a:t>CREATE OR REPLACE PROCEDURE SP_CALC_REMUN</a:t>
            </a:r>
          </a:p>
          <a:p>
            <a:pPr fontAlgn="base">
              <a:spcBef>
                <a:spcPct val="0"/>
              </a:spcBef>
              <a:spcAft>
                <a:spcPct val="0"/>
              </a:spcAft>
              <a:buClrTx/>
              <a:defRPr/>
            </a:pPr>
            <a:r>
              <a:rPr lang="es-MX" b="1" kern="1200" dirty="0">
                <a:solidFill>
                  <a:schemeClr val="tx1"/>
                </a:solidFill>
                <a:latin typeface="Calibri"/>
                <a:ea typeface="+mn-ea"/>
                <a:cs typeface="Arial" pitchFamily="34" charset="0"/>
              </a:rPr>
              <a:t>(</a:t>
            </a:r>
            <a:r>
              <a:rPr lang="es-MX" b="1" kern="1200" dirty="0" err="1">
                <a:solidFill>
                  <a:schemeClr val="tx1"/>
                </a:solidFill>
                <a:latin typeface="Calibri"/>
                <a:ea typeface="+mn-ea"/>
                <a:cs typeface="Arial" pitchFamily="34" charset="0"/>
              </a:rPr>
              <a:t>p_valor_colacion</a:t>
            </a:r>
            <a:r>
              <a:rPr lang="es-MX" b="1" kern="1200" dirty="0">
                <a:solidFill>
                  <a:schemeClr val="tx1"/>
                </a:solidFill>
                <a:latin typeface="Calibri"/>
                <a:ea typeface="+mn-ea"/>
                <a:cs typeface="Arial" pitchFamily="34" charset="0"/>
              </a:rPr>
              <a:t> NUMBER, </a:t>
            </a:r>
          </a:p>
          <a:p>
            <a:pPr fontAlgn="base">
              <a:spcBef>
                <a:spcPct val="0"/>
              </a:spcBef>
              <a:spcAft>
                <a:spcPct val="0"/>
              </a:spcAft>
              <a:buClrTx/>
              <a:defRPr/>
            </a:pPr>
            <a:r>
              <a:rPr lang="es-MX" b="1" kern="1200" dirty="0" err="1">
                <a:solidFill>
                  <a:schemeClr val="tx1"/>
                </a:solidFill>
                <a:latin typeface="Calibri"/>
                <a:ea typeface="+mn-ea"/>
                <a:cs typeface="Arial" pitchFamily="34" charset="0"/>
              </a:rPr>
              <a:t>p_valor_movil</a:t>
            </a:r>
            <a:r>
              <a:rPr lang="es-MX" b="1" kern="1200" dirty="0">
                <a:solidFill>
                  <a:schemeClr val="tx1"/>
                </a:solidFill>
                <a:latin typeface="Calibri"/>
                <a:ea typeface="+mn-ea"/>
                <a:cs typeface="Arial" pitchFamily="34" charset="0"/>
              </a:rPr>
              <a:t> NUMBER, </a:t>
            </a:r>
          </a:p>
          <a:p>
            <a:pPr fontAlgn="base">
              <a:spcBef>
                <a:spcPct val="0"/>
              </a:spcBef>
              <a:spcAft>
                <a:spcPct val="0"/>
              </a:spcAft>
              <a:buClrTx/>
              <a:defRPr/>
            </a:pPr>
            <a:r>
              <a:rPr lang="es-MX" b="1" kern="1200" dirty="0" err="1">
                <a:solidFill>
                  <a:schemeClr val="tx1"/>
                </a:solidFill>
                <a:latin typeface="Calibri"/>
                <a:ea typeface="+mn-ea"/>
                <a:cs typeface="Arial" pitchFamily="34" charset="0"/>
              </a:rPr>
              <a:t>p_fecha_proceso</a:t>
            </a:r>
            <a:r>
              <a:rPr lang="es-MX" b="1" kern="1200" dirty="0">
                <a:solidFill>
                  <a:schemeClr val="tx1"/>
                </a:solidFill>
                <a:latin typeface="Calibri"/>
                <a:ea typeface="+mn-ea"/>
                <a:cs typeface="Arial" pitchFamily="34" charset="0"/>
              </a:rPr>
              <a:t> VARCHAR2) IS</a:t>
            </a:r>
          </a:p>
          <a:p>
            <a:pPr fontAlgn="base">
              <a:spcBef>
                <a:spcPct val="0"/>
              </a:spcBef>
              <a:spcAft>
                <a:spcPct val="0"/>
              </a:spcAft>
              <a:buClrTx/>
              <a:defRPr/>
            </a:pPr>
            <a:r>
              <a:rPr lang="es-MX" b="1" kern="1200" dirty="0" err="1">
                <a:solidFill>
                  <a:schemeClr val="tx1"/>
                </a:solidFill>
                <a:latin typeface="Calibri"/>
                <a:ea typeface="+mn-ea"/>
                <a:cs typeface="Arial" pitchFamily="34" charset="0"/>
              </a:rPr>
              <a:t>v_valor_com_jefe</a:t>
            </a:r>
            <a:r>
              <a:rPr lang="es-MX" b="1" kern="1200" dirty="0">
                <a:solidFill>
                  <a:schemeClr val="tx1"/>
                </a:solidFill>
                <a:latin typeface="Calibri"/>
                <a:ea typeface="+mn-ea"/>
                <a:cs typeface="Arial" pitchFamily="34" charset="0"/>
              </a:rPr>
              <a:t> NUMBER(5);</a:t>
            </a:r>
          </a:p>
          <a:p>
            <a:pPr fontAlgn="base">
              <a:spcBef>
                <a:spcPct val="0"/>
              </a:spcBef>
              <a:spcAft>
                <a:spcPct val="0"/>
              </a:spcAft>
              <a:buClrTx/>
              <a:defRPr/>
            </a:pPr>
            <a:r>
              <a:rPr lang="es-MX" b="1" kern="1200" dirty="0" err="1">
                <a:solidFill>
                  <a:schemeClr val="tx1"/>
                </a:solidFill>
                <a:latin typeface="Calibri"/>
                <a:ea typeface="+mn-ea"/>
                <a:cs typeface="Arial" pitchFamily="34" charset="0"/>
              </a:rPr>
              <a:t>v_valor_descto_sin</a:t>
            </a:r>
            <a:r>
              <a:rPr lang="es-MX" b="1" kern="1200" dirty="0">
                <a:solidFill>
                  <a:schemeClr val="tx1"/>
                </a:solidFill>
                <a:latin typeface="Calibri"/>
                <a:ea typeface="+mn-ea"/>
                <a:cs typeface="Arial" pitchFamily="34" charset="0"/>
              </a:rPr>
              <a:t> NUMBER(5);</a:t>
            </a:r>
          </a:p>
          <a:p>
            <a:pPr fontAlgn="base">
              <a:spcBef>
                <a:spcPct val="0"/>
              </a:spcBef>
              <a:spcAft>
                <a:spcPct val="0"/>
              </a:spcAft>
              <a:buClrTx/>
              <a:defRPr/>
            </a:pPr>
            <a:r>
              <a:rPr lang="es-MX" b="1" kern="1200" dirty="0" err="1">
                <a:solidFill>
                  <a:schemeClr val="tx1"/>
                </a:solidFill>
                <a:latin typeface="Calibri"/>
                <a:ea typeface="+mn-ea"/>
                <a:cs typeface="Arial" pitchFamily="34" charset="0"/>
              </a:rPr>
              <a:t>v_alcance_liquido</a:t>
            </a:r>
            <a:r>
              <a:rPr lang="es-MX" b="1" kern="1200" dirty="0">
                <a:solidFill>
                  <a:schemeClr val="tx1"/>
                </a:solidFill>
                <a:latin typeface="Calibri"/>
                <a:ea typeface="+mn-ea"/>
                <a:cs typeface="Arial" pitchFamily="34" charset="0"/>
              </a:rPr>
              <a:t> NUMBER(8);</a:t>
            </a:r>
          </a:p>
          <a:p>
            <a:pPr fontAlgn="base">
              <a:spcBef>
                <a:spcPct val="0"/>
              </a:spcBef>
              <a:spcAft>
                <a:spcPct val="0"/>
              </a:spcAft>
              <a:buClrTx/>
              <a:defRPr/>
            </a:pPr>
            <a:r>
              <a:rPr lang="es-MX" b="1" kern="1200" dirty="0" err="1">
                <a:solidFill>
                  <a:schemeClr val="tx1"/>
                </a:solidFill>
                <a:latin typeface="Calibri"/>
                <a:ea typeface="+mn-ea"/>
                <a:cs typeface="Arial" pitchFamily="34" charset="0"/>
              </a:rPr>
              <a:t>v_valor_movil</a:t>
            </a:r>
            <a:r>
              <a:rPr lang="es-MX" b="1" kern="1200" dirty="0">
                <a:solidFill>
                  <a:schemeClr val="tx1"/>
                </a:solidFill>
                <a:latin typeface="Calibri"/>
                <a:ea typeface="+mn-ea"/>
                <a:cs typeface="Arial" pitchFamily="34" charset="0"/>
              </a:rPr>
              <a:t> NUMBER(6);</a:t>
            </a:r>
          </a:p>
          <a:p>
            <a:pPr fontAlgn="base">
              <a:spcBef>
                <a:spcPct val="0"/>
              </a:spcBef>
              <a:spcAft>
                <a:spcPct val="0"/>
              </a:spcAft>
              <a:buClrTx/>
              <a:defRPr/>
            </a:pPr>
            <a:r>
              <a:rPr lang="es-MX" b="1" kern="1200" dirty="0">
                <a:solidFill>
                  <a:schemeClr val="tx1"/>
                </a:solidFill>
                <a:latin typeface="Calibri"/>
                <a:cs typeface="Arial" pitchFamily="34" charset="0"/>
              </a:rPr>
              <a:t>BEGIN</a:t>
            </a:r>
          </a:p>
          <a:p>
            <a:pPr fontAlgn="base">
              <a:spcBef>
                <a:spcPct val="0"/>
              </a:spcBef>
              <a:spcAft>
                <a:spcPct val="0"/>
              </a:spcAft>
              <a:buClrTx/>
              <a:defRPr/>
            </a:pPr>
            <a:r>
              <a:rPr lang="es-MX" b="1" kern="1200" dirty="0">
                <a:solidFill>
                  <a:schemeClr val="tx1"/>
                </a:solidFill>
                <a:latin typeface="Calibri"/>
                <a:cs typeface="Arial" pitchFamily="34" charset="0"/>
              </a:rPr>
              <a:t>    EXECUTE IMMEDIATE('TRUNCATE TABLE ERROR_PROCESO');</a:t>
            </a:r>
          </a:p>
          <a:p>
            <a:pPr fontAlgn="base">
              <a:spcBef>
                <a:spcPct val="0"/>
              </a:spcBef>
              <a:spcAft>
                <a:spcPct val="0"/>
              </a:spcAft>
              <a:buClrTx/>
              <a:defRPr/>
            </a:pPr>
            <a:r>
              <a:rPr lang="es-MX" b="1" kern="1200" dirty="0">
                <a:solidFill>
                  <a:schemeClr val="tx1"/>
                </a:solidFill>
                <a:latin typeface="Calibri"/>
                <a:cs typeface="Arial" pitchFamily="34" charset="0"/>
              </a:rPr>
              <a:t>    EXECUTE IMMEDIATE('TRUNCATE TABLE HABER_CALC_SALARIO');</a:t>
            </a:r>
          </a:p>
          <a:p>
            <a:pPr fontAlgn="base">
              <a:spcBef>
                <a:spcPct val="0"/>
              </a:spcBef>
              <a:spcAft>
                <a:spcPct val="0"/>
              </a:spcAft>
              <a:buClrTx/>
              <a:defRPr/>
            </a:pPr>
            <a:r>
              <a:rPr lang="es-MX" b="1" kern="1200" dirty="0">
                <a:solidFill>
                  <a:schemeClr val="tx1"/>
                </a:solidFill>
                <a:latin typeface="Calibri"/>
                <a:cs typeface="Arial" pitchFamily="34" charset="0"/>
              </a:rPr>
              <a:t>    /* Esta variable se inicializa en cero porque se usará para simular una secuencia</a:t>
            </a:r>
          </a:p>
          <a:p>
            <a:pPr fontAlgn="base">
              <a:spcBef>
                <a:spcPct val="0"/>
              </a:spcBef>
              <a:spcAft>
                <a:spcPct val="0"/>
              </a:spcAft>
              <a:buClrTx/>
              <a:defRPr/>
            </a:pPr>
            <a:r>
              <a:rPr lang="es-MX" b="1" kern="1200" dirty="0">
                <a:solidFill>
                  <a:schemeClr val="tx1"/>
                </a:solidFill>
                <a:latin typeface="Calibri"/>
                <a:cs typeface="Arial" pitchFamily="34" charset="0"/>
              </a:rPr>
              <a:t>    al insertar los errores en el </a:t>
            </a:r>
            <a:r>
              <a:rPr lang="es-MX" b="1" kern="1200" dirty="0" err="1">
                <a:solidFill>
                  <a:schemeClr val="tx1"/>
                </a:solidFill>
                <a:latin typeface="Calibri"/>
                <a:cs typeface="Arial" pitchFamily="34" charset="0"/>
              </a:rPr>
              <a:t>package</a:t>
            </a:r>
            <a:r>
              <a:rPr lang="es-MX" b="1" kern="1200" dirty="0">
                <a:solidFill>
                  <a:schemeClr val="tx1"/>
                </a:solidFill>
                <a:latin typeface="Calibri"/>
                <a:cs typeface="Arial" pitchFamily="34" charset="0"/>
              </a:rPr>
              <a:t>. No se usa objeto secuencia porque al eliminarla</a:t>
            </a:r>
          </a:p>
          <a:p>
            <a:pPr fontAlgn="base">
              <a:spcBef>
                <a:spcPct val="0"/>
              </a:spcBef>
              <a:spcAft>
                <a:spcPct val="0"/>
              </a:spcAft>
              <a:buClrTx/>
              <a:defRPr/>
            </a:pPr>
            <a:r>
              <a:rPr lang="es-MX" b="1" kern="1200" dirty="0">
                <a:solidFill>
                  <a:schemeClr val="tx1"/>
                </a:solidFill>
                <a:latin typeface="Calibri"/>
                <a:cs typeface="Arial" pitchFamily="34" charset="0"/>
              </a:rPr>
              <a:t>    y volver a crearla en este procedimiento, el </a:t>
            </a:r>
            <a:r>
              <a:rPr lang="es-MX" b="1" kern="1200" dirty="0" err="1">
                <a:solidFill>
                  <a:schemeClr val="tx1"/>
                </a:solidFill>
                <a:latin typeface="Calibri"/>
                <a:cs typeface="Arial" pitchFamily="34" charset="0"/>
              </a:rPr>
              <a:t>package</a:t>
            </a:r>
            <a:r>
              <a:rPr lang="es-MX" b="1" kern="1200" dirty="0">
                <a:solidFill>
                  <a:schemeClr val="tx1"/>
                </a:solidFill>
                <a:latin typeface="Calibri"/>
                <a:cs typeface="Arial" pitchFamily="34" charset="0"/>
              </a:rPr>
              <a:t> se descompila y no se puede ejecutar */</a:t>
            </a:r>
          </a:p>
          <a:p>
            <a:pPr fontAlgn="base">
              <a:spcBef>
                <a:spcPct val="0"/>
              </a:spcBef>
              <a:spcAft>
                <a:spcPct val="0"/>
              </a:spcAft>
              <a:buClrTx/>
              <a:defRPr/>
            </a:pPr>
            <a:r>
              <a:rPr lang="es-MX" b="1" kern="1200" dirty="0">
                <a:solidFill>
                  <a:schemeClr val="tx1"/>
                </a:solidFill>
                <a:latin typeface="Calibri"/>
                <a:cs typeface="Arial" pitchFamily="34" charset="0"/>
              </a:rPr>
              <a:t>    </a:t>
            </a:r>
            <a:r>
              <a:rPr lang="es-MX" b="1" kern="1200" dirty="0">
                <a:solidFill>
                  <a:srgbClr val="00928F"/>
                </a:solidFill>
                <a:latin typeface="Calibri"/>
                <a:cs typeface="Arial" pitchFamily="34" charset="0"/>
              </a:rPr>
              <a:t>PKG_PROC_REMUN</a:t>
            </a:r>
            <a:r>
              <a:rPr lang="es-MX" b="1" kern="1200" dirty="0">
                <a:solidFill>
                  <a:schemeClr val="tx1"/>
                </a:solidFill>
                <a:latin typeface="Calibri"/>
                <a:cs typeface="Arial" pitchFamily="34" charset="0"/>
              </a:rPr>
              <a:t>.</a:t>
            </a:r>
            <a:r>
              <a:rPr lang="en-US" b="1" kern="1200" dirty="0" err="1">
                <a:solidFill>
                  <a:srgbClr val="008000"/>
                </a:solidFill>
                <a:latin typeface="Calibri"/>
                <a:cs typeface="Arial" pitchFamily="34" charset="0"/>
              </a:rPr>
              <a:t>v_sec_err</a:t>
            </a:r>
            <a:r>
              <a:rPr lang="en-US" b="1" kern="1200" dirty="0">
                <a:solidFill>
                  <a:srgbClr val="008000"/>
                </a:solidFill>
                <a:latin typeface="Calibri"/>
                <a:cs typeface="Arial" pitchFamily="34" charset="0"/>
              </a:rPr>
              <a:t> :</a:t>
            </a:r>
            <a:r>
              <a:rPr lang="es-MX" b="1" kern="1200" dirty="0">
                <a:solidFill>
                  <a:schemeClr val="tx1"/>
                </a:solidFill>
                <a:latin typeface="Calibri"/>
                <a:cs typeface="Arial" pitchFamily="34" charset="0"/>
              </a:rPr>
              <a:t>=0; </a:t>
            </a:r>
          </a:p>
          <a:p>
            <a:pPr fontAlgn="base">
              <a:spcBef>
                <a:spcPct val="0"/>
              </a:spcBef>
              <a:spcAft>
                <a:spcPct val="0"/>
              </a:spcAft>
              <a:buClrTx/>
              <a:defRPr/>
            </a:pPr>
            <a:r>
              <a:rPr lang="es-MX" b="1" kern="1200" dirty="0">
                <a:solidFill>
                  <a:schemeClr val="tx1"/>
                </a:solidFill>
                <a:latin typeface="Calibri"/>
                <a:cs typeface="Arial" pitchFamily="34" charset="0"/>
              </a:rPr>
              <a:t>          FOR </a:t>
            </a:r>
            <a:r>
              <a:rPr lang="es-MX" b="1" kern="1200" dirty="0" err="1">
                <a:solidFill>
                  <a:schemeClr val="tx1"/>
                </a:solidFill>
                <a:latin typeface="Calibri"/>
                <a:cs typeface="Arial" pitchFamily="34" charset="0"/>
              </a:rPr>
              <a:t>reg_emp_trabaja</a:t>
            </a:r>
            <a:r>
              <a:rPr lang="es-MX" b="1" kern="1200" dirty="0">
                <a:solidFill>
                  <a:schemeClr val="tx1"/>
                </a:solidFill>
                <a:latin typeface="Calibri"/>
                <a:cs typeface="Arial" pitchFamily="34" charset="0"/>
              </a:rPr>
              <a:t> IN </a:t>
            </a:r>
            <a:r>
              <a:rPr lang="es-MX" b="1" kern="1200" dirty="0" err="1">
                <a:solidFill>
                  <a:srgbClr val="00928F"/>
                </a:solidFill>
                <a:latin typeface="Calibri"/>
                <a:cs typeface="Arial" pitchFamily="34" charset="0"/>
              </a:rPr>
              <a:t>PKG_PROC_REMUN</a:t>
            </a:r>
            <a:r>
              <a:rPr lang="es-MX" b="1" kern="1200" dirty="0" err="1">
                <a:solidFill>
                  <a:schemeClr val="tx1"/>
                </a:solidFill>
                <a:latin typeface="Calibri"/>
                <a:cs typeface="Arial" pitchFamily="34" charset="0"/>
              </a:rPr>
              <a:t>.</a:t>
            </a:r>
            <a:r>
              <a:rPr lang="es-MX" b="1" kern="1200" dirty="0" err="1">
                <a:solidFill>
                  <a:srgbClr val="990099"/>
                </a:solidFill>
                <a:latin typeface="Calibri"/>
                <a:cs typeface="Arial" pitchFamily="34" charset="0"/>
              </a:rPr>
              <a:t>cur_emp_trabaja</a:t>
            </a:r>
            <a:r>
              <a:rPr lang="es-MX" b="1" kern="1200" dirty="0">
                <a:solidFill>
                  <a:schemeClr val="tx1"/>
                </a:solidFill>
                <a:latin typeface="Calibri"/>
                <a:cs typeface="Arial" pitchFamily="34" charset="0"/>
              </a:rPr>
              <a:t>  LOOP</a:t>
            </a:r>
          </a:p>
          <a:p>
            <a:pPr fontAlgn="base">
              <a:spcBef>
                <a:spcPct val="0"/>
              </a:spcBef>
              <a:spcAft>
                <a:spcPct val="0"/>
              </a:spcAft>
              <a:buClrTx/>
              <a:defRPr/>
            </a:pPr>
            <a:r>
              <a:rPr lang="es-MX" b="1" kern="1200" dirty="0">
                <a:solidFill>
                  <a:schemeClr val="tx1"/>
                </a:solidFill>
                <a:latin typeface="Calibri"/>
                <a:cs typeface="Arial" pitchFamily="34" charset="0"/>
              </a:rPr>
              <a:t>                   </a:t>
            </a:r>
            <a:r>
              <a:rPr lang="es-MX" b="1" kern="1200" dirty="0" err="1">
                <a:solidFill>
                  <a:schemeClr val="tx1"/>
                </a:solidFill>
                <a:latin typeface="Calibri"/>
                <a:cs typeface="Arial" pitchFamily="34" charset="0"/>
              </a:rPr>
              <a:t>v_valor_com_jefe</a:t>
            </a:r>
            <a:r>
              <a:rPr lang="es-MX" b="1" kern="1200" dirty="0">
                <a:solidFill>
                  <a:schemeClr val="tx1"/>
                </a:solidFill>
                <a:latin typeface="Calibri"/>
                <a:cs typeface="Arial" pitchFamily="34" charset="0"/>
              </a:rPr>
              <a:t>:=0;</a:t>
            </a:r>
          </a:p>
          <a:p>
            <a:pPr fontAlgn="base">
              <a:spcBef>
                <a:spcPct val="0"/>
              </a:spcBef>
              <a:spcAft>
                <a:spcPct val="0"/>
              </a:spcAft>
              <a:buClrTx/>
              <a:defRPr/>
            </a:pPr>
            <a:r>
              <a:rPr lang="es-MX" b="1" kern="1200" dirty="0">
                <a:solidFill>
                  <a:schemeClr val="tx1"/>
                </a:solidFill>
                <a:latin typeface="Calibri"/>
                <a:cs typeface="Arial" pitchFamily="34" charset="0"/>
              </a:rPr>
              <a:t>                   </a:t>
            </a:r>
            <a:r>
              <a:rPr lang="es-MX" b="1" kern="1200" dirty="0" err="1">
                <a:solidFill>
                  <a:schemeClr val="tx1"/>
                </a:solidFill>
                <a:latin typeface="Calibri"/>
                <a:cs typeface="Arial" pitchFamily="34" charset="0"/>
              </a:rPr>
              <a:t>v_valor_descto_sin</a:t>
            </a:r>
            <a:r>
              <a:rPr lang="es-MX" b="1" kern="1200" dirty="0">
                <a:solidFill>
                  <a:schemeClr val="tx1"/>
                </a:solidFill>
                <a:latin typeface="Calibri"/>
                <a:cs typeface="Arial" pitchFamily="34" charset="0"/>
              </a:rPr>
              <a:t>:=0;</a:t>
            </a:r>
          </a:p>
          <a:p>
            <a:pPr fontAlgn="base">
              <a:spcBef>
                <a:spcPct val="0"/>
              </a:spcBef>
              <a:spcAft>
                <a:spcPct val="0"/>
              </a:spcAft>
              <a:buClrTx/>
              <a:defRPr/>
            </a:pPr>
            <a:endParaRPr kumimoji="0" lang="en-US" b="1" i="0" u="none" strike="noStrike" kern="1200" cap="none" spc="0" normalizeH="0" baseline="0" noProof="0" dirty="0">
              <a:ln>
                <a:noFill/>
              </a:ln>
              <a:solidFill>
                <a:schemeClr val="tx1"/>
              </a:solidFill>
              <a:effectLst/>
              <a:uLnTx/>
              <a:uFillTx/>
              <a:latin typeface="Calibri"/>
              <a:ea typeface="+mn-ea"/>
              <a:cs typeface="Arial" panose="020B0604020202020204" pitchFamily="34" charset="0"/>
            </a:endParaRPr>
          </a:p>
          <a:p>
            <a:pPr fontAlgn="base">
              <a:spcBef>
                <a:spcPct val="0"/>
              </a:spcBef>
              <a:spcAft>
                <a:spcPct val="0"/>
              </a:spcAft>
              <a:buClrTx/>
              <a:defRPr/>
            </a:pPr>
            <a:r>
              <a:rPr lang="es-MX" b="1" kern="1200" dirty="0">
                <a:solidFill>
                  <a:schemeClr val="tx1"/>
                </a:solidFill>
                <a:latin typeface="Calibri"/>
                <a:cs typeface="Arial" pitchFamily="34" charset="0"/>
              </a:rPr>
              <a:t>-- El bloque continúa en la siguiente PPT</a:t>
            </a:r>
          </a:p>
          <a:p>
            <a:pPr fontAlgn="base">
              <a:spcBef>
                <a:spcPct val="0"/>
              </a:spcBef>
              <a:spcAft>
                <a:spcPct val="0"/>
              </a:spcAft>
              <a:buClrTx/>
              <a:defRPr/>
            </a:pPr>
            <a:endParaRPr kumimoji="0" lang="en-US" b="1" i="0" u="none" strike="noStrike" kern="1200" cap="none" spc="0" normalizeH="0" baseline="0" noProof="0" dirty="0">
              <a:ln>
                <a:noFill/>
              </a:ln>
              <a:solidFill>
                <a:schemeClr val="tx1"/>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70180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Invocando Constructores del </a:t>
            </a:r>
            <a:r>
              <a:rPr lang="es-CL" sz="2800" b="1" dirty="0" err="1">
                <a:solidFill>
                  <a:prstClr val="white"/>
                </a:solidFill>
                <a:latin typeface="Calibri"/>
              </a:rPr>
              <a:t>Package</a:t>
            </a:r>
            <a:endParaRPr lang="es-CL" sz="2800" b="1" dirty="0">
              <a:solidFill>
                <a:prstClr val="white"/>
              </a:solidFill>
              <a:latin typeface="Calibri"/>
            </a:endParaRPr>
          </a:p>
        </p:txBody>
      </p:sp>
      <p:sp>
        <p:nvSpPr>
          <p:cNvPr id="15" name="Text Box 5">
            <a:extLst>
              <a:ext uri="{FF2B5EF4-FFF2-40B4-BE49-F238E27FC236}">
                <a16:creationId xmlns:a16="http://schemas.microsoft.com/office/drawing/2014/main" id="{B23D4D46-11A1-4D72-AC3E-190D887AAC6D}"/>
              </a:ext>
            </a:extLst>
          </p:cNvPr>
          <p:cNvSpPr txBox="1">
            <a:spLocks noChangeArrowheads="1"/>
          </p:cNvSpPr>
          <p:nvPr/>
        </p:nvSpPr>
        <p:spPr bwMode="auto">
          <a:xfrm>
            <a:off x="164012" y="1347183"/>
            <a:ext cx="8768115" cy="492442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b="1" kern="1200" dirty="0">
                <a:solidFill>
                  <a:schemeClr val="tx1"/>
                </a:solidFill>
                <a:latin typeface="Calibri"/>
                <a:ea typeface="+mn-ea"/>
                <a:cs typeface="Arial" pitchFamily="34" charset="0"/>
              </a:rPr>
              <a:t>        BEGIN -- Inicio de bloque anidado para poder manejar las excepciones que se produzcan en el SELECT</a:t>
            </a:r>
          </a:p>
          <a:p>
            <a:pPr fontAlgn="base">
              <a:spcBef>
                <a:spcPct val="0"/>
              </a:spcBef>
              <a:spcAft>
                <a:spcPct val="0"/>
              </a:spcAft>
              <a:buClrTx/>
              <a:defRPr/>
            </a:pPr>
            <a:r>
              <a:rPr lang="es-MX" b="1" kern="1200" dirty="0">
                <a:solidFill>
                  <a:schemeClr val="tx1"/>
                </a:solidFill>
                <a:latin typeface="Calibri"/>
                <a:ea typeface="+mn-ea"/>
                <a:cs typeface="Arial" pitchFamily="34" charset="0"/>
              </a:rPr>
              <a:t>                  IF </a:t>
            </a:r>
            <a:r>
              <a:rPr lang="es-MX" b="1" kern="1200" dirty="0" err="1">
                <a:solidFill>
                  <a:schemeClr val="tx1"/>
                </a:solidFill>
                <a:latin typeface="Calibri"/>
                <a:ea typeface="+mn-ea"/>
                <a:cs typeface="Arial" pitchFamily="34" charset="0"/>
              </a:rPr>
              <a:t>reg_emp_trabaja.total_emp</a:t>
            </a:r>
            <a:r>
              <a:rPr lang="es-MX" b="1" kern="1200" dirty="0">
                <a:solidFill>
                  <a:schemeClr val="tx1"/>
                </a:solidFill>
                <a:latin typeface="Calibri"/>
                <a:ea typeface="+mn-ea"/>
                <a:cs typeface="Arial" pitchFamily="34" charset="0"/>
              </a:rPr>
              <a:t> &gt; 0 THEN -- Se valida si el empleado es jefe de otros empleados</a:t>
            </a:r>
          </a:p>
          <a:p>
            <a:pPr fontAlgn="base">
              <a:spcBef>
                <a:spcPct val="0"/>
              </a:spcBef>
              <a:spcAft>
                <a:spcPct val="0"/>
              </a:spcAft>
              <a:buClrTx/>
              <a:defRPr/>
            </a:pPr>
            <a:r>
              <a:rPr lang="es-MX" b="1" kern="1200" dirty="0">
                <a:solidFill>
                  <a:schemeClr val="tx1"/>
                </a:solidFill>
                <a:latin typeface="Calibri"/>
                <a:ea typeface="+mn-ea"/>
                <a:cs typeface="Arial" pitchFamily="34" charset="0"/>
              </a:rPr>
              <a:t>                      SELECT ROUND(</a:t>
            </a:r>
            <a:r>
              <a:rPr lang="es-MX" b="1" kern="1200" dirty="0" err="1">
                <a:solidFill>
                  <a:schemeClr val="tx1"/>
                </a:solidFill>
                <a:latin typeface="Calibri"/>
                <a:ea typeface="+mn-ea"/>
                <a:cs typeface="Arial" pitchFamily="34" charset="0"/>
              </a:rPr>
              <a:t>reg_emp_trabaja.salario</a:t>
            </a:r>
            <a:r>
              <a:rPr lang="es-MX" b="1" kern="1200" dirty="0">
                <a:solidFill>
                  <a:schemeClr val="tx1"/>
                </a:solidFill>
                <a:latin typeface="Calibri"/>
                <a:ea typeface="+mn-ea"/>
                <a:cs typeface="Arial" pitchFamily="34" charset="0"/>
              </a:rPr>
              <a:t> * (</a:t>
            </a:r>
            <a:r>
              <a:rPr lang="es-MX" b="1" kern="1200" dirty="0" err="1">
                <a:solidFill>
                  <a:schemeClr val="tx1"/>
                </a:solidFill>
                <a:latin typeface="Calibri"/>
                <a:ea typeface="+mn-ea"/>
                <a:cs typeface="Arial" pitchFamily="34" charset="0"/>
              </a:rPr>
              <a:t>trj.porc_asig_jefe</a:t>
            </a:r>
            <a:r>
              <a:rPr lang="es-MX" b="1" kern="1200" dirty="0">
                <a:solidFill>
                  <a:schemeClr val="tx1"/>
                </a:solidFill>
                <a:latin typeface="Calibri"/>
                <a:ea typeface="+mn-ea"/>
                <a:cs typeface="Arial" pitchFamily="34" charset="0"/>
              </a:rPr>
              <a:t>/100)) -- Se calcula comisión por ser jefe</a:t>
            </a:r>
          </a:p>
          <a:p>
            <a:pPr fontAlgn="base">
              <a:spcBef>
                <a:spcPct val="0"/>
              </a:spcBef>
              <a:spcAft>
                <a:spcPct val="0"/>
              </a:spcAft>
              <a:buClrTx/>
              <a:defRPr/>
            </a:pPr>
            <a:r>
              <a:rPr lang="es-MX" b="1" kern="1200" dirty="0">
                <a:solidFill>
                  <a:schemeClr val="tx1"/>
                </a:solidFill>
                <a:latin typeface="Calibri"/>
                <a:ea typeface="+mn-ea"/>
                <a:cs typeface="Arial" pitchFamily="34" charset="0"/>
              </a:rPr>
              <a:t>                          INTO </a:t>
            </a:r>
            <a:r>
              <a:rPr lang="es-MX" b="1" kern="1200" dirty="0" err="1">
                <a:solidFill>
                  <a:schemeClr val="tx1"/>
                </a:solidFill>
                <a:latin typeface="Calibri"/>
                <a:ea typeface="+mn-ea"/>
                <a:cs typeface="Arial" pitchFamily="34" charset="0"/>
              </a:rPr>
              <a:t>v_valor_com_jefe</a:t>
            </a:r>
            <a:endParaRPr lang="es-MX" b="1" kern="1200" dirty="0">
              <a:solidFill>
                <a:schemeClr val="tx1"/>
              </a:solidFill>
              <a:latin typeface="Calibri"/>
              <a:ea typeface="+mn-ea"/>
              <a:cs typeface="Arial" pitchFamily="34" charset="0"/>
            </a:endParaRPr>
          </a:p>
          <a:p>
            <a:pPr fontAlgn="base">
              <a:spcBef>
                <a:spcPct val="0"/>
              </a:spcBef>
              <a:spcAft>
                <a:spcPct val="0"/>
              </a:spcAft>
              <a:buClrTx/>
              <a:defRPr/>
            </a:pPr>
            <a:r>
              <a:rPr lang="es-MX" b="1" kern="1200" dirty="0">
                <a:solidFill>
                  <a:schemeClr val="tx1"/>
                </a:solidFill>
                <a:latin typeface="Calibri"/>
                <a:ea typeface="+mn-ea"/>
                <a:cs typeface="Arial" pitchFamily="34" charset="0"/>
              </a:rPr>
              <a:t>                       FROM </a:t>
            </a:r>
            <a:r>
              <a:rPr lang="es-MX" b="1" kern="1200" dirty="0" err="1">
                <a:solidFill>
                  <a:schemeClr val="tx1"/>
                </a:solidFill>
                <a:latin typeface="Calibri"/>
                <a:ea typeface="+mn-ea"/>
                <a:cs typeface="Arial" pitchFamily="34" charset="0"/>
              </a:rPr>
              <a:t>tramo_asig_jefe</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trj</a:t>
            </a:r>
            <a:endParaRPr lang="es-MX" b="1" kern="1200" dirty="0">
              <a:solidFill>
                <a:schemeClr val="tx1"/>
              </a:solidFill>
              <a:latin typeface="Calibri"/>
              <a:ea typeface="+mn-ea"/>
              <a:cs typeface="Arial" pitchFamily="34" charset="0"/>
            </a:endParaRPr>
          </a:p>
          <a:p>
            <a:pPr fontAlgn="base">
              <a:spcBef>
                <a:spcPct val="0"/>
              </a:spcBef>
              <a:spcAft>
                <a:spcPct val="0"/>
              </a:spcAft>
              <a:buClrTx/>
              <a:defRPr/>
            </a:pPr>
            <a:r>
              <a:rPr lang="es-MX" b="1" kern="1200" dirty="0">
                <a:solidFill>
                  <a:schemeClr val="tx1"/>
                </a:solidFill>
                <a:latin typeface="Calibri"/>
                <a:ea typeface="+mn-ea"/>
                <a:cs typeface="Arial" pitchFamily="34" charset="0"/>
              </a:rPr>
              <a:t>                      WHERE </a:t>
            </a:r>
            <a:r>
              <a:rPr lang="es-MX" b="1" kern="1200" dirty="0" err="1">
                <a:solidFill>
                  <a:schemeClr val="tx1"/>
                </a:solidFill>
                <a:latin typeface="Calibri"/>
                <a:ea typeface="+mn-ea"/>
                <a:cs typeface="Arial" pitchFamily="34" charset="0"/>
              </a:rPr>
              <a:t>reg_emp_trabaja.total_emp</a:t>
            </a:r>
            <a:r>
              <a:rPr lang="es-MX" b="1" kern="1200" dirty="0">
                <a:solidFill>
                  <a:schemeClr val="tx1"/>
                </a:solidFill>
                <a:latin typeface="Calibri"/>
                <a:ea typeface="+mn-ea"/>
                <a:cs typeface="Arial" pitchFamily="34" charset="0"/>
              </a:rPr>
              <a:t> BETWEEN </a:t>
            </a:r>
            <a:r>
              <a:rPr lang="es-MX" b="1" kern="1200" dirty="0" err="1">
                <a:solidFill>
                  <a:schemeClr val="tx1"/>
                </a:solidFill>
                <a:latin typeface="Calibri"/>
                <a:ea typeface="+mn-ea"/>
                <a:cs typeface="Arial" pitchFamily="34" charset="0"/>
              </a:rPr>
              <a:t>trj.tramo_inf_aj</a:t>
            </a:r>
            <a:r>
              <a:rPr lang="es-MX" b="1" kern="1200" dirty="0">
                <a:solidFill>
                  <a:schemeClr val="tx1"/>
                </a:solidFill>
                <a:latin typeface="Calibri"/>
                <a:ea typeface="+mn-ea"/>
                <a:cs typeface="Arial" pitchFamily="34" charset="0"/>
              </a:rPr>
              <a:t> AND </a:t>
            </a:r>
            <a:r>
              <a:rPr lang="es-MX" b="1" kern="1200" dirty="0" err="1">
                <a:solidFill>
                  <a:schemeClr val="tx1"/>
                </a:solidFill>
                <a:latin typeface="Calibri"/>
                <a:ea typeface="+mn-ea"/>
                <a:cs typeface="Arial" pitchFamily="34" charset="0"/>
              </a:rPr>
              <a:t>trj.tramo_sup_aj</a:t>
            </a:r>
            <a:r>
              <a:rPr lang="es-MX" b="1" kern="1200" dirty="0">
                <a:solidFill>
                  <a:schemeClr val="tx1"/>
                </a:solidFill>
                <a:latin typeface="Calibri"/>
                <a:ea typeface="+mn-ea"/>
                <a:cs typeface="Arial" pitchFamily="34" charset="0"/>
              </a:rPr>
              <a:t>;</a:t>
            </a:r>
          </a:p>
          <a:p>
            <a:pPr fontAlgn="base">
              <a:spcBef>
                <a:spcPct val="0"/>
              </a:spcBef>
              <a:spcAft>
                <a:spcPct val="0"/>
              </a:spcAft>
              <a:buClrTx/>
              <a:defRPr/>
            </a:pPr>
            <a:r>
              <a:rPr lang="es-MX" b="1" kern="1200" dirty="0">
                <a:solidFill>
                  <a:schemeClr val="tx1"/>
                </a:solidFill>
                <a:latin typeface="Calibri"/>
                <a:ea typeface="+mn-ea"/>
                <a:cs typeface="Arial" pitchFamily="34" charset="0"/>
              </a:rPr>
              <a:t>                  END IF;</a:t>
            </a:r>
          </a:p>
          <a:p>
            <a:pPr fontAlgn="base">
              <a:spcBef>
                <a:spcPct val="0"/>
              </a:spcBef>
              <a:spcAft>
                <a:spcPct val="0"/>
              </a:spcAft>
              <a:buClrTx/>
              <a:defRPr/>
            </a:pPr>
            <a:r>
              <a:rPr lang="es-MX" b="1" kern="1200" dirty="0">
                <a:solidFill>
                  <a:schemeClr val="tx1"/>
                </a:solidFill>
                <a:latin typeface="Calibri"/>
                <a:ea typeface="+mn-ea"/>
                <a:cs typeface="Arial" pitchFamily="34" charset="0"/>
              </a:rPr>
              <a:t>                  EXCEPTION</a:t>
            </a:r>
          </a:p>
          <a:p>
            <a:pPr fontAlgn="base">
              <a:spcBef>
                <a:spcPct val="0"/>
              </a:spcBef>
              <a:spcAft>
                <a:spcPct val="0"/>
              </a:spcAft>
              <a:buClrTx/>
              <a:defRPr/>
            </a:pPr>
            <a:r>
              <a:rPr lang="es-MX" b="1" kern="1200" dirty="0">
                <a:solidFill>
                  <a:schemeClr val="tx1"/>
                </a:solidFill>
                <a:latin typeface="Calibri"/>
                <a:ea typeface="+mn-ea"/>
                <a:cs typeface="Arial" pitchFamily="34" charset="0"/>
              </a:rPr>
              <a:t>                  WHEN OTHERS THEN -- Se maneja cualquier excepción se produzca durante la ejecución del bloque PL/SQL</a:t>
            </a:r>
          </a:p>
          <a:p>
            <a:pPr fontAlgn="base">
              <a:spcBef>
                <a:spcPct val="0"/>
              </a:spcBef>
              <a:spcAft>
                <a:spcPct val="0"/>
              </a:spcAft>
              <a:buClrTx/>
              <a:defRPr/>
            </a:pPr>
            <a:r>
              <a:rPr lang="es-MX" b="1" kern="1200" dirty="0">
                <a:solidFill>
                  <a:schemeClr val="tx1"/>
                </a:solidFill>
                <a:latin typeface="Calibri"/>
                <a:ea typeface="+mn-ea"/>
                <a:cs typeface="Arial" pitchFamily="34" charset="0"/>
              </a:rPr>
              <a:t>                       -- Almacena el mensaje de error en la variable del </a:t>
            </a:r>
            <a:r>
              <a:rPr lang="es-MX" b="1" kern="1200" dirty="0" err="1">
                <a:solidFill>
                  <a:schemeClr val="tx1"/>
                </a:solidFill>
                <a:latin typeface="Calibri"/>
                <a:ea typeface="+mn-ea"/>
                <a:cs typeface="Arial" pitchFamily="34" charset="0"/>
              </a:rPr>
              <a:t>package</a:t>
            </a:r>
            <a:endParaRPr lang="es-MX" b="1" kern="1200" dirty="0">
              <a:solidFill>
                <a:schemeClr val="tx1"/>
              </a:solidFill>
              <a:latin typeface="Calibri"/>
              <a:ea typeface="+mn-ea"/>
              <a:cs typeface="Arial" pitchFamily="34" charset="0"/>
            </a:endParaRP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rgbClr val="00928F"/>
                </a:solidFill>
                <a:latin typeface="Calibri"/>
                <a:cs typeface="Arial" pitchFamily="34" charset="0"/>
              </a:rPr>
              <a:t>PKG_PROC_REMUN</a:t>
            </a:r>
            <a:r>
              <a:rPr lang="es-MX" b="1" kern="1200" dirty="0" err="1">
                <a:solidFill>
                  <a:schemeClr val="tx1"/>
                </a:solidFill>
                <a:latin typeface="Calibri"/>
                <a:ea typeface="+mn-ea"/>
                <a:cs typeface="Arial" pitchFamily="34" charset="0"/>
              </a:rPr>
              <a:t>.</a:t>
            </a:r>
            <a:r>
              <a:rPr lang="es-MX" b="1" kern="1200" dirty="0" err="1">
                <a:solidFill>
                  <a:srgbClr val="C00000"/>
                </a:solidFill>
                <a:latin typeface="Calibri"/>
                <a:ea typeface="+mn-ea"/>
                <a:cs typeface="Arial" pitchFamily="34" charset="0"/>
              </a:rPr>
              <a:t>v_mensaje_error</a:t>
            </a:r>
            <a:r>
              <a:rPr lang="es-MX" b="1" kern="1200" dirty="0">
                <a:solidFill>
                  <a:schemeClr val="tx1"/>
                </a:solidFill>
                <a:latin typeface="Calibri"/>
                <a:ea typeface="+mn-ea"/>
                <a:cs typeface="Arial" pitchFamily="34" charset="0"/>
              </a:rPr>
              <a:t> :=SQLERRM; </a:t>
            </a:r>
          </a:p>
          <a:p>
            <a:pPr fontAlgn="base">
              <a:spcBef>
                <a:spcPct val="0"/>
              </a:spcBef>
              <a:spcAft>
                <a:spcPct val="0"/>
              </a:spcAft>
              <a:buClrTx/>
              <a:defRPr/>
            </a:pPr>
            <a:r>
              <a:rPr lang="es-MX" b="1" kern="1200" dirty="0">
                <a:solidFill>
                  <a:schemeClr val="tx1"/>
                </a:solidFill>
                <a:latin typeface="Calibri"/>
                <a:ea typeface="+mn-ea"/>
                <a:cs typeface="Arial" pitchFamily="34" charset="0"/>
              </a:rPr>
              <a:t>                       -- Almacena el mensaje de la rutina en donde se produjo el error en la variable del </a:t>
            </a:r>
            <a:r>
              <a:rPr lang="es-MX" b="1" kern="1200" dirty="0" err="1">
                <a:solidFill>
                  <a:schemeClr val="tx1"/>
                </a:solidFill>
                <a:latin typeface="Calibri"/>
                <a:ea typeface="+mn-ea"/>
                <a:cs typeface="Arial" pitchFamily="34" charset="0"/>
              </a:rPr>
              <a:t>package</a:t>
            </a:r>
            <a:endParaRPr lang="es-MX" b="1" kern="1200" dirty="0">
              <a:solidFill>
                <a:schemeClr val="tx1"/>
              </a:solidFill>
              <a:latin typeface="Calibri"/>
              <a:ea typeface="+mn-ea"/>
              <a:cs typeface="Arial" pitchFamily="34" charset="0"/>
            </a:endParaRP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rgbClr val="00928F"/>
                </a:solidFill>
                <a:latin typeface="Calibri"/>
                <a:cs typeface="Arial" pitchFamily="34" charset="0"/>
              </a:rPr>
              <a:t>PKG_PROC_REMUN</a:t>
            </a:r>
            <a:r>
              <a:rPr lang="es-MX" b="1" kern="1200" dirty="0" err="1">
                <a:solidFill>
                  <a:schemeClr val="tx1"/>
                </a:solidFill>
                <a:latin typeface="Calibri"/>
                <a:ea typeface="+mn-ea"/>
                <a:cs typeface="Arial" pitchFamily="34" charset="0"/>
              </a:rPr>
              <a:t>.</a:t>
            </a:r>
            <a:r>
              <a:rPr lang="es-MX" b="1" kern="1200" dirty="0" err="1">
                <a:solidFill>
                  <a:srgbClr val="0000DE"/>
                </a:solidFill>
                <a:latin typeface="Calibri"/>
                <a:ea typeface="+mn-ea"/>
                <a:cs typeface="Arial" pitchFamily="34" charset="0"/>
              </a:rPr>
              <a:t>v_rutina_error</a:t>
            </a:r>
            <a:r>
              <a:rPr lang="es-MX" b="1" kern="1200" dirty="0">
                <a:solidFill>
                  <a:schemeClr val="tx1"/>
                </a:solidFill>
                <a:latin typeface="Calibri"/>
                <a:ea typeface="+mn-ea"/>
                <a:cs typeface="Arial" pitchFamily="34" charset="0"/>
              </a:rPr>
              <a:t>:= 'Error al obtener % asignación jefe para el empleado: '    					  ||</a:t>
            </a:r>
            <a:r>
              <a:rPr lang="es-MX" b="1" kern="1200" dirty="0" err="1">
                <a:solidFill>
                  <a:schemeClr val="tx1"/>
                </a:solidFill>
                <a:latin typeface="Calibri"/>
                <a:ea typeface="+mn-ea"/>
                <a:cs typeface="Arial" pitchFamily="34" charset="0"/>
              </a:rPr>
              <a:t>reg_emp_trabaja.employee_id</a:t>
            </a:r>
            <a:r>
              <a:rPr lang="es-MX" b="1" kern="1200" dirty="0">
                <a:solidFill>
                  <a:schemeClr val="tx1"/>
                </a:solidFill>
                <a:latin typeface="Calibri"/>
                <a:ea typeface="+mn-ea"/>
                <a:cs typeface="Arial" pitchFamily="34" charset="0"/>
              </a:rPr>
              <a:t>;</a:t>
            </a: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a:solidFill>
                  <a:srgbClr val="00928F"/>
                </a:solidFill>
                <a:latin typeface="Calibri"/>
                <a:cs typeface="Arial" pitchFamily="34" charset="0"/>
              </a:rPr>
              <a:t> PKG_PROC_REMUN</a:t>
            </a:r>
            <a:r>
              <a:rPr lang="es-MX" b="1" kern="1200" dirty="0">
                <a:solidFill>
                  <a:schemeClr val="tx1"/>
                </a:solidFill>
                <a:latin typeface="Calibri"/>
                <a:ea typeface="+mn-ea"/>
                <a:cs typeface="Arial" pitchFamily="34" charset="0"/>
              </a:rPr>
              <a:t>.</a:t>
            </a:r>
            <a:r>
              <a:rPr lang="es-MX" b="1" kern="1200" dirty="0">
                <a:solidFill>
                  <a:srgbClr val="903403"/>
                </a:solidFill>
                <a:latin typeface="Calibri"/>
                <a:ea typeface="+mn-ea"/>
                <a:cs typeface="Arial" pitchFamily="34" charset="0"/>
              </a:rPr>
              <a:t>P_GRABAR_ERROR</a:t>
            </a:r>
            <a:r>
              <a:rPr lang="es-MX" b="1" kern="1200" dirty="0">
                <a:solidFill>
                  <a:schemeClr val="tx1"/>
                </a:solidFill>
                <a:latin typeface="Calibri"/>
                <a:ea typeface="+mn-ea"/>
                <a:cs typeface="Arial" pitchFamily="34" charset="0"/>
              </a:rPr>
              <a:t>(</a:t>
            </a:r>
            <a:r>
              <a:rPr lang="es-MX" b="1" kern="1200" dirty="0" err="1">
                <a:solidFill>
                  <a:srgbClr val="00928F"/>
                </a:solidFill>
                <a:latin typeface="Calibri"/>
                <a:cs typeface="Arial" pitchFamily="34" charset="0"/>
              </a:rPr>
              <a:t>PKG_PROC_REMUN</a:t>
            </a:r>
            <a:r>
              <a:rPr lang="es-MX" b="1" kern="1200" dirty="0" err="1">
                <a:solidFill>
                  <a:schemeClr val="tx1"/>
                </a:solidFill>
                <a:latin typeface="Calibri"/>
                <a:ea typeface="+mn-ea"/>
                <a:cs typeface="Arial" pitchFamily="34" charset="0"/>
              </a:rPr>
              <a:t>.</a:t>
            </a:r>
            <a:r>
              <a:rPr lang="es-MX" b="1" kern="1200" dirty="0" err="1">
                <a:solidFill>
                  <a:srgbClr val="0000DE"/>
                </a:solidFill>
                <a:latin typeface="Calibri"/>
                <a:ea typeface="+mn-ea"/>
                <a:cs typeface="Arial" pitchFamily="34" charset="0"/>
              </a:rPr>
              <a:t>v_rutina_error</a:t>
            </a:r>
            <a:r>
              <a:rPr lang="es-MX" b="1" kern="1200" dirty="0">
                <a:solidFill>
                  <a:schemeClr val="tx1"/>
                </a:solidFill>
                <a:latin typeface="Calibri"/>
                <a:ea typeface="+mn-ea"/>
                <a:cs typeface="Arial" pitchFamily="34" charset="0"/>
              </a:rPr>
              <a:t>,            		      			                              </a:t>
            </a:r>
            <a:r>
              <a:rPr lang="es-MX" b="1" kern="1200" dirty="0" err="1">
                <a:solidFill>
                  <a:srgbClr val="00928F"/>
                </a:solidFill>
                <a:latin typeface="Calibri"/>
                <a:cs typeface="Arial" pitchFamily="34" charset="0"/>
              </a:rPr>
              <a:t>PKG_PROC_REMUN</a:t>
            </a:r>
            <a:r>
              <a:rPr lang="es-MX" b="1" kern="1200" dirty="0" err="1">
                <a:solidFill>
                  <a:schemeClr val="tx1"/>
                </a:solidFill>
                <a:latin typeface="Calibri"/>
                <a:ea typeface="+mn-ea"/>
                <a:cs typeface="Arial" pitchFamily="34" charset="0"/>
              </a:rPr>
              <a:t>.</a:t>
            </a:r>
            <a:r>
              <a:rPr lang="es-MX" b="1" kern="1200" dirty="0" err="1">
                <a:solidFill>
                  <a:srgbClr val="C00000"/>
                </a:solidFill>
                <a:latin typeface="Calibri"/>
                <a:ea typeface="+mn-ea"/>
                <a:cs typeface="Arial" pitchFamily="34" charset="0"/>
              </a:rPr>
              <a:t>v_mensaje_error</a:t>
            </a:r>
            <a:r>
              <a:rPr lang="es-MX" b="1" kern="1200" dirty="0">
                <a:solidFill>
                  <a:schemeClr val="tx1"/>
                </a:solidFill>
                <a:latin typeface="Calibri"/>
                <a:ea typeface="+mn-ea"/>
                <a:cs typeface="Arial" pitchFamily="34" charset="0"/>
              </a:rPr>
              <a:t>);</a:t>
            </a:r>
          </a:p>
          <a:p>
            <a:pPr fontAlgn="base">
              <a:spcBef>
                <a:spcPct val="0"/>
              </a:spcBef>
              <a:spcAft>
                <a:spcPct val="0"/>
              </a:spcAft>
              <a:buClrTx/>
              <a:defRPr/>
            </a:pPr>
            <a:r>
              <a:rPr lang="es-MX" b="1" kern="1200" dirty="0">
                <a:solidFill>
                  <a:schemeClr val="tx1"/>
                </a:solidFill>
                <a:latin typeface="Calibri"/>
                <a:ea typeface="+mn-ea"/>
                <a:cs typeface="Arial" pitchFamily="34" charset="0"/>
              </a:rPr>
              <a:t>         END; -- Fin del bloque anidado</a:t>
            </a:r>
          </a:p>
          <a:p>
            <a:pPr fontAlgn="base">
              <a:spcBef>
                <a:spcPct val="0"/>
              </a:spcBef>
              <a:spcAft>
                <a:spcPct val="0"/>
              </a:spcAft>
              <a:buClrTx/>
              <a:defRPr/>
            </a:pPr>
            <a:r>
              <a:rPr lang="es-MX" b="1" kern="1200" dirty="0">
                <a:solidFill>
                  <a:schemeClr val="tx1"/>
                </a:solidFill>
                <a:latin typeface="Calibri"/>
                <a:cs typeface="Arial" pitchFamily="34" charset="0"/>
              </a:rPr>
              <a:t>-- Ejecuta función del </a:t>
            </a:r>
            <a:r>
              <a:rPr lang="es-MX" b="1" kern="1200" dirty="0" err="1">
                <a:solidFill>
                  <a:schemeClr val="tx1"/>
                </a:solidFill>
                <a:latin typeface="Calibri"/>
                <a:cs typeface="Arial" pitchFamily="34" charset="0"/>
              </a:rPr>
              <a:t>Package</a:t>
            </a:r>
            <a:r>
              <a:rPr lang="es-MX" b="1" kern="1200" dirty="0">
                <a:solidFill>
                  <a:schemeClr val="tx1"/>
                </a:solidFill>
                <a:latin typeface="Calibri"/>
                <a:cs typeface="Arial" pitchFamily="34" charset="0"/>
              </a:rPr>
              <a:t> para obtener el valor del descuento sindicato                         </a:t>
            </a:r>
          </a:p>
          <a:p>
            <a:pPr fontAlgn="base">
              <a:spcBef>
                <a:spcPct val="0"/>
              </a:spcBef>
              <a:spcAft>
                <a:spcPct val="0"/>
              </a:spcAft>
              <a:buClrTx/>
              <a:defRPr/>
            </a:pPr>
            <a:r>
              <a:rPr lang="es-MX" b="1" kern="1200" dirty="0">
                <a:solidFill>
                  <a:schemeClr val="tx1"/>
                </a:solidFill>
                <a:latin typeface="Calibri"/>
                <a:cs typeface="Arial" pitchFamily="34" charset="0"/>
              </a:rPr>
              <a:t>    </a:t>
            </a:r>
            <a:r>
              <a:rPr lang="es-MX" b="1" kern="1200" dirty="0" err="1">
                <a:solidFill>
                  <a:schemeClr val="tx1"/>
                </a:solidFill>
                <a:latin typeface="Calibri"/>
                <a:cs typeface="Arial" pitchFamily="34" charset="0"/>
              </a:rPr>
              <a:t>v_valor_descto_sin</a:t>
            </a:r>
            <a:r>
              <a:rPr lang="es-MX" b="1" kern="1200" dirty="0">
                <a:solidFill>
                  <a:schemeClr val="tx1"/>
                </a:solidFill>
                <a:latin typeface="Calibri"/>
                <a:cs typeface="Arial" pitchFamily="34" charset="0"/>
              </a:rPr>
              <a:t>:=</a:t>
            </a:r>
            <a:r>
              <a:rPr lang="es-MX" b="1" kern="1200" dirty="0">
                <a:solidFill>
                  <a:srgbClr val="00928F"/>
                </a:solidFill>
                <a:latin typeface="Calibri"/>
                <a:cs typeface="Arial" pitchFamily="34" charset="0"/>
              </a:rPr>
              <a:t> PKG_PROC_REMUN</a:t>
            </a:r>
            <a:r>
              <a:rPr lang="es-MX" b="1" kern="1200" dirty="0">
                <a:solidFill>
                  <a:schemeClr val="tx1"/>
                </a:solidFill>
                <a:latin typeface="Calibri"/>
                <a:cs typeface="Arial" pitchFamily="34" charset="0"/>
              </a:rPr>
              <a:t>.</a:t>
            </a:r>
            <a:r>
              <a:rPr lang="es-MX" b="1" kern="1200" dirty="0">
                <a:solidFill>
                  <a:srgbClr val="FF0000"/>
                </a:solidFill>
                <a:latin typeface="Calibri"/>
                <a:cs typeface="Arial" pitchFamily="34" charset="0"/>
              </a:rPr>
              <a:t>F_OBT_DESCTO_SINDICATO</a:t>
            </a:r>
            <a:r>
              <a:rPr lang="es-MX" b="1" kern="1200" dirty="0">
                <a:solidFill>
                  <a:schemeClr val="tx1"/>
                </a:solidFill>
                <a:latin typeface="Calibri"/>
                <a:cs typeface="Arial" pitchFamily="34" charset="0"/>
              </a:rPr>
              <a:t>(</a:t>
            </a:r>
            <a:r>
              <a:rPr lang="es-MX" b="1" kern="1200" dirty="0" err="1">
                <a:solidFill>
                  <a:schemeClr val="tx1"/>
                </a:solidFill>
                <a:latin typeface="Calibri"/>
                <a:cs typeface="Arial" pitchFamily="34" charset="0"/>
              </a:rPr>
              <a:t>reg_emp_trabaja.salario</a:t>
            </a:r>
            <a:r>
              <a:rPr lang="es-MX" b="1" kern="1200" dirty="0">
                <a:solidFill>
                  <a:schemeClr val="tx1"/>
                </a:solidFill>
                <a:latin typeface="Calibri"/>
                <a:cs typeface="Arial" pitchFamily="34" charset="0"/>
              </a:rPr>
              <a:t>,</a:t>
            </a:r>
          </a:p>
          <a:p>
            <a:pPr fontAlgn="base">
              <a:spcBef>
                <a:spcPct val="0"/>
              </a:spcBef>
              <a:spcAft>
                <a:spcPct val="0"/>
              </a:spcAft>
              <a:buClrTx/>
              <a:defRPr/>
            </a:pPr>
            <a:r>
              <a:rPr lang="es-MX" b="1" kern="1200" dirty="0">
                <a:solidFill>
                  <a:schemeClr val="tx1"/>
                </a:solidFill>
                <a:latin typeface="Calibri"/>
                <a:cs typeface="Arial" pitchFamily="34" charset="0"/>
              </a:rPr>
              <a:t>                                                                                                                                       </a:t>
            </a:r>
            <a:r>
              <a:rPr lang="es-MX" b="1" kern="1200" dirty="0" err="1">
                <a:solidFill>
                  <a:schemeClr val="tx1"/>
                </a:solidFill>
                <a:latin typeface="Calibri"/>
                <a:cs typeface="Arial" pitchFamily="34" charset="0"/>
              </a:rPr>
              <a:t>reg_emp_trabaja.employee_id</a:t>
            </a:r>
            <a:r>
              <a:rPr lang="es-MX" b="1" kern="1200" dirty="0">
                <a:solidFill>
                  <a:schemeClr val="tx1"/>
                </a:solidFill>
                <a:latin typeface="Calibri"/>
                <a:cs typeface="Arial" pitchFamily="34" charset="0"/>
              </a:rPr>
              <a:t>);</a:t>
            </a:r>
            <a:endParaRPr lang="es-MX" b="1" kern="1200" dirty="0">
              <a:solidFill>
                <a:schemeClr val="tx1"/>
              </a:solidFill>
              <a:latin typeface="Calibri"/>
              <a:ea typeface="+mn-ea"/>
              <a:cs typeface="Arial" pitchFamily="34" charset="0"/>
            </a:endParaRPr>
          </a:p>
          <a:p>
            <a:pPr fontAlgn="base">
              <a:spcBef>
                <a:spcPct val="0"/>
              </a:spcBef>
              <a:spcAft>
                <a:spcPct val="0"/>
              </a:spcAft>
              <a:buClrTx/>
              <a:defRPr/>
            </a:pPr>
            <a:endParaRPr lang="es-MX" sz="1300" b="1" kern="1200" dirty="0">
              <a:solidFill>
                <a:schemeClr val="tx1"/>
              </a:solidFill>
              <a:latin typeface="Calibri"/>
              <a:ea typeface="+mn-ea"/>
              <a:cs typeface="Arial" pitchFamily="34" charset="0"/>
            </a:endParaRPr>
          </a:p>
          <a:p>
            <a:pPr fontAlgn="base">
              <a:spcBef>
                <a:spcPct val="0"/>
              </a:spcBef>
              <a:spcAft>
                <a:spcPct val="0"/>
              </a:spcAft>
              <a:buClrTx/>
              <a:defRPr/>
            </a:pPr>
            <a:r>
              <a:rPr lang="es-MX" sz="1300" b="1" kern="1200" dirty="0">
                <a:solidFill>
                  <a:schemeClr val="tx1"/>
                </a:solidFill>
                <a:latin typeface="Calibri"/>
                <a:ea typeface="+mn-ea"/>
                <a:cs typeface="Arial" pitchFamily="34" charset="0"/>
              </a:rPr>
              <a:t>-- El bloque continúa en la siguiente PPT </a:t>
            </a:r>
          </a:p>
        </p:txBody>
      </p:sp>
    </p:spTree>
    <p:extLst>
      <p:ext uri="{BB962C8B-B14F-4D97-AF65-F5344CB8AC3E}">
        <p14:creationId xmlns:p14="http://schemas.microsoft.com/office/powerpoint/2010/main" val="1608862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Invocando Constructores del </a:t>
            </a:r>
            <a:r>
              <a:rPr lang="es-CL" sz="2800" b="1" dirty="0" err="1">
                <a:solidFill>
                  <a:prstClr val="white"/>
                </a:solidFill>
                <a:latin typeface="Calibri"/>
              </a:rPr>
              <a:t>Package</a:t>
            </a:r>
            <a:endParaRPr lang="es-CL" sz="2800" b="1" dirty="0">
              <a:solidFill>
                <a:prstClr val="white"/>
              </a:solidFill>
              <a:latin typeface="Calibri"/>
            </a:endParaRPr>
          </a:p>
        </p:txBody>
      </p:sp>
      <p:sp>
        <p:nvSpPr>
          <p:cNvPr id="15" name="Text Box 5">
            <a:extLst>
              <a:ext uri="{FF2B5EF4-FFF2-40B4-BE49-F238E27FC236}">
                <a16:creationId xmlns:a16="http://schemas.microsoft.com/office/drawing/2014/main" id="{B23D4D46-11A1-4D72-AC3E-190D887AAC6D}"/>
              </a:ext>
            </a:extLst>
          </p:cNvPr>
          <p:cNvSpPr txBox="1">
            <a:spLocks noChangeArrowheads="1"/>
          </p:cNvSpPr>
          <p:nvPr/>
        </p:nvSpPr>
        <p:spPr bwMode="auto">
          <a:xfrm>
            <a:off x="200998" y="1385024"/>
            <a:ext cx="8753432" cy="378565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b="1" kern="1200" dirty="0">
                <a:solidFill>
                  <a:schemeClr val="tx1"/>
                </a:solidFill>
                <a:latin typeface="Calibri"/>
                <a:ea typeface="+mn-ea"/>
                <a:cs typeface="Arial" pitchFamily="34" charset="0"/>
              </a:rPr>
              <a:t>/* Aumenta en 25% el valor de movilización a los empleados que trabajen en Toronto o Londres */</a:t>
            </a:r>
          </a:p>
          <a:p>
            <a:pPr fontAlgn="base">
              <a:spcBef>
                <a:spcPct val="0"/>
              </a:spcBef>
              <a:spcAft>
                <a:spcPct val="0"/>
              </a:spcAft>
              <a:buClrTx/>
              <a:defRPr/>
            </a:pPr>
            <a:r>
              <a:rPr lang="es-MX" b="1" kern="1200" dirty="0">
                <a:solidFill>
                  <a:schemeClr val="tx1"/>
                </a:solidFill>
                <a:latin typeface="Calibri"/>
                <a:ea typeface="+mn-ea"/>
                <a:cs typeface="Arial" pitchFamily="34" charset="0"/>
              </a:rPr>
              <a:t>         IF </a:t>
            </a:r>
            <a:r>
              <a:rPr lang="es-MX" b="1" kern="1200" dirty="0" err="1">
                <a:solidFill>
                  <a:schemeClr val="tx1"/>
                </a:solidFill>
                <a:latin typeface="Calibri"/>
                <a:ea typeface="+mn-ea"/>
                <a:cs typeface="Arial" pitchFamily="34" charset="0"/>
              </a:rPr>
              <a:t>reg_emp_trabaja.city</a:t>
            </a:r>
            <a:r>
              <a:rPr lang="es-MX" b="1" kern="1200" dirty="0">
                <a:solidFill>
                  <a:schemeClr val="tx1"/>
                </a:solidFill>
                <a:latin typeface="Calibri"/>
                <a:ea typeface="+mn-ea"/>
                <a:cs typeface="Arial" pitchFamily="34" charset="0"/>
              </a:rPr>
              <a:t> IN('</a:t>
            </a:r>
            <a:r>
              <a:rPr lang="es-MX" b="1" kern="1200" dirty="0" err="1">
                <a:solidFill>
                  <a:schemeClr val="tx1"/>
                </a:solidFill>
                <a:latin typeface="Calibri"/>
                <a:ea typeface="+mn-ea"/>
                <a:cs typeface="Arial" pitchFamily="34" charset="0"/>
              </a:rPr>
              <a:t>Toronto','London</a:t>
            </a:r>
            <a:r>
              <a:rPr lang="es-MX" b="1" kern="1200" dirty="0">
                <a:solidFill>
                  <a:schemeClr val="tx1"/>
                </a:solidFill>
                <a:latin typeface="Calibri"/>
                <a:ea typeface="+mn-ea"/>
                <a:cs typeface="Arial" pitchFamily="34" charset="0"/>
              </a:rPr>
              <a:t>') THEN</a:t>
            </a: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v_valor_movil</a:t>
            </a:r>
            <a:r>
              <a:rPr lang="es-MX" b="1" kern="1200" dirty="0">
                <a:solidFill>
                  <a:schemeClr val="tx1"/>
                </a:solidFill>
                <a:latin typeface="Calibri"/>
                <a:ea typeface="+mn-ea"/>
                <a:cs typeface="Arial" pitchFamily="34" charset="0"/>
              </a:rPr>
              <a:t>:=ROUND(</a:t>
            </a:r>
            <a:r>
              <a:rPr lang="es-MX" b="1" kern="1200" dirty="0" err="1">
                <a:solidFill>
                  <a:schemeClr val="tx1"/>
                </a:solidFill>
                <a:latin typeface="Calibri"/>
                <a:ea typeface="+mn-ea"/>
                <a:cs typeface="Arial" pitchFamily="34" charset="0"/>
              </a:rPr>
              <a:t>p_valor_movil</a:t>
            </a:r>
            <a:r>
              <a:rPr lang="es-MX" b="1" kern="1200" dirty="0">
                <a:solidFill>
                  <a:schemeClr val="tx1"/>
                </a:solidFill>
                <a:latin typeface="Calibri"/>
                <a:ea typeface="+mn-ea"/>
                <a:cs typeface="Arial" pitchFamily="34" charset="0"/>
              </a:rPr>
              <a:t>*1.25);</a:t>
            </a:r>
          </a:p>
          <a:p>
            <a:pPr fontAlgn="base">
              <a:spcBef>
                <a:spcPct val="0"/>
              </a:spcBef>
              <a:spcAft>
                <a:spcPct val="0"/>
              </a:spcAft>
              <a:buClrTx/>
              <a:defRPr/>
            </a:pPr>
            <a:r>
              <a:rPr lang="es-MX" b="1" kern="1200" dirty="0">
                <a:solidFill>
                  <a:schemeClr val="tx1"/>
                </a:solidFill>
                <a:latin typeface="Calibri"/>
                <a:ea typeface="+mn-ea"/>
                <a:cs typeface="Arial" pitchFamily="34" charset="0"/>
              </a:rPr>
              <a:t>         ELSE</a:t>
            </a: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v_valor_movil</a:t>
            </a:r>
            <a:r>
              <a:rPr lang="es-MX" b="1" kern="1200" dirty="0">
                <a:solidFill>
                  <a:schemeClr val="tx1"/>
                </a:solidFill>
                <a:latin typeface="Calibri"/>
                <a:ea typeface="+mn-ea"/>
                <a:cs typeface="Arial" pitchFamily="34" charset="0"/>
              </a:rPr>
              <a:t>:=</a:t>
            </a:r>
            <a:r>
              <a:rPr lang="es-MX" b="1" kern="1200" dirty="0" err="1">
                <a:solidFill>
                  <a:schemeClr val="tx1"/>
                </a:solidFill>
                <a:latin typeface="Calibri"/>
                <a:ea typeface="+mn-ea"/>
                <a:cs typeface="Arial" pitchFamily="34" charset="0"/>
              </a:rPr>
              <a:t>p_valor_movil</a:t>
            </a:r>
            <a:r>
              <a:rPr lang="es-MX" b="1" kern="1200" dirty="0">
                <a:solidFill>
                  <a:schemeClr val="tx1"/>
                </a:solidFill>
                <a:latin typeface="Calibri"/>
                <a:ea typeface="+mn-ea"/>
                <a:cs typeface="Arial" pitchFamily="34" charset="0"/>
              </a:rPr>
              <a:t>;</a:t>
            </a:r>
          </a:p>
          <a:p>
            <a:pPr fontAlgn="base">
              <a:spcBef>
                <a:spcPct val="0"/>
              </a:spcBef>
              <a:spcAft>
                <a:spcPct val="0"/>
              </a:spcAft>
              <a:buClrTx/>
              <a:defRPr/>
            </a:pPr>
            <a:r>
              <a:rPr lang="es-MX" b="1" kern="1200" dirty="0">
                <a:solidFill>
                  <a:schemeClr val="tx1"/>
                </a:solidFill>
                <a:latin typeface="Calibri"/>
                <a:ea typeface="+mn-ea"/>
                <a:cs typeface="Arial" pitchFamily="34" charset="0"/>
              </a:rPr>
              <a:t>         END IF;     </a:t>
            </a: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v_alcance_liquido</a:t>
            </a:r>
            <a:r>
              <a:rPr lang="es-MX" b="1" kern="1200" dirty="0">
                <a:solidFill>
                  <a:schemeClr val="tx1"/>
                </a:solidFill>
                <a:latin typeface="Calibri"/>
                <a:ea typeface="+mn-ea"/>
                <a:cs typeface="Arial" pitchFamily="34" charset="0"/>
              </a:rPr>
              <a:t>:= (reg_emp_trabaja.salario+reg_emp_trabaja.valor_comision+v_valor_com_jefe+</a:t>
            </a:r>
          </a:p>
          <a:p>
            <a:pPr fontAlgn="base">
              <a:spcBef>
                <a:spcPct val="0"/>
              </a:spcBef>
              <a:spcAft>
                <a:spcPct val="0"/>
              </a:spcAft>
              <a:buClrTx/>
              <a:defRPr/>
            </a:pP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p_valor_colacion+v_valor_movil</a:t>
            </a:r>
            <a:r>
              <a:rPr lang="es-MX" b="1" kern="1200" dirty="0">
                <a:solidFill>
                  <a:schemeClr val="tx1"/>
                </a:solidFill>
                <a:latin typeface="Calibri"/>
                <a:ea typeface="+mn-ea"/>
                <a:cs typeface="Arial" pitchFamily="34" charset="0"/>
              </a:rPr>
              <a:t>)-</a:t>
            </a:r>
            <a:r>
              <a:rPr lang="es-MX" b="1" kern="1200" dirty="0" err="1">
                <a:solidFill>
                  <a:schemeClr val="tx1"/>
                </a:solidFill>
                <a:latin typeface="Calibri"/>
                <a:ea typeface="+mn-ea"/>
                <a:cs typeface="Arial" pitchFamily="34" charset="0"/>
              </a:rPr>
              <a:t>v_valor_descto_sin</a:t>
            </a:r>
            <a:r>
              <a:rPr lang="es-MX" b="1" kern="1200" dirty="0">
                <a:solidFill>
                  <a:schemeClr val="tx1"/>
                </a:solidFill>
                <a:latin typeface="Calibri"/>
                <a:ea typeface="+mn-ea"/>
                <a:cs typeface="Arial" pitchFamily="34" charset="0"/>
              </a:rPr>
              <a:t>;</a:t>
            </a:r>
          </a:p>
          <a:p>
            <a:pPr fontAlgn="base">
              <a:spcBef>
                <a:spcPct val="0"/>
              </a:spcBef>
              <a:spcAft>
                <a:spcPct val="0"/>
              </a:spcAft>
              <a:buClrTx/>
              <a:defRPr/>
            </a:pPr>
            <a:r>
              <a:rPr lang="es-MX" b="1" kern="1200" dirty="0">
                <a:solidFill>
                  <a:schemeClr val="tx1"/>
                </a:solidFill>
                <a:latin typeface="Calibri"/>
                <a:ea typeface="+mn-ea"/>
                <a:cs typeface="Arial" pitchFamily="34" charset="0"/>
              </a:rPr>
              <a:t>         -- Inserta en la tabla HABER_CALC_SALARIO el resultado de cálculos de haberes</a:t>
            </a:r>
          </a:p>
          <a:p>
            <a:pPr fontAlgn="base">
              <a:spcBef>
                <a:spcPct val="0"/>
              </a:spcBef>
              <a:spcAft>
                <a:spcPct val="0"/>
              </a:spcAft>
              <a:buClrTx/>
              <a:defRPr/>
            </a:pPr>
            <a:r>
              <a:rPr lang="es-MX" b="1" kern="1200" dirty="0">
                <a:solidFill>
                  <a:schemeClr val="tx1"/>
                </a:solidFill>
                <a:latin typeface="Calibri"/>
                <a:ea typeface="+mn-ea"/>
                <a:cs typeface="Arial" pitchFamily="34" charset="0"/>
              </a:rPr>
              <a:t>         INSERT INTO HABER_CALC_SALARIO</a:t>
            </a:r>
          </a:p>
          <a:p>
            <a:pPr fontAlgn="base">
              <a:spcBef>
                <a:spcPct val="0"/>
              </a:spcBef>
              <a:spcAft>
                <a:spcPct val="0"/>
              </a:spcAft>
              <a:buClrTx/>
              <a:defRPr/>
            </a:pPr>
            <a:r>
              <a:rPr lang="es-MX" b="1" kern="1200" dirty="0">
                <a:solidFill>
                  <a:schemeClr val="tx1"/>
                </a:solidFill>
                <a:latin typeface="Calibri"/>
                <a:ea typeface="+mn-ea"/>
                <a:cs typeface="Arial" pitchFamily="34" charset="0"/>
              </a:rPr>
              <a:t>         VALUES(</a:t>
            </a:r>
            <a:r>
              <a:rPr lang="es-MX" b="1" kern="1200" dirty="0" err="1">
                <a:solidFill>
                  <a:schemeClr val="tx1"/>
                </a:solidFill>
                <a:latin typeface="Calibri"/>
                <a:ea typeface="+mn-ea"/>
                <a:cs typeface="Arial" pitchFamily="34" charset="0"/>
              </a:rPr>
              <a:t>reg_emp_trabaja.employee_id</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p_fecha_proceso</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reg_emp_trabaja.salario</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reg_emp_trabaja</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valor_comision</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v_valor_com_jefe</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p_valor_colacion</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v_valor_movil</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v_valor_descto_sin</a:t>
            </a:r>
            <a:r>
              <a:rPr lang="es-MX" b="1" kern="1200" dirty="0">
                <a:solidFill>
                  <a:schemeClr val="tx1"/>
                </a:solidFill>
                <a:latin typeface="Calibri"/>
                <a:ea typeface="+mn-ea"/>
                <a:cs typeface="Arial" pitchFamily="34" charset="0"/>
              </a:rPr>
              <a:t>,      	</a:t>
            </a:r>
            <a:r>
              <a:rPr lang="es-MX" b="1" kern="1200" dirty="0" err="1">
                <a:solidFill>
                  <a:schemeClr val="tx1"/>
                </a:solidFill>
                <a:latin typeface="Calibri"/>
                <a:ea typeface="+mn-ea"/>
                <a:cs typeface="Arial" pitchFamily="34" charset="0"/>
              </a:rPr>
              <a:t>v_alcance_liquido</a:t>
            </a:r>
            <a:r>
              <a:rPr lang="es-MX" b="1" kern="1200" dirty="0">
                <a:solidFill>
                  <a:schemeClr val="tx1"/>
                </a:solidFill>
                <a:latin typeface="Calibri"/>
                <a:ea typeface="+mn-ea"/>
                <a:cs typeface="Arial" pitchFamily="34" charset="0"/>
              </a:rPr>
              <a:t>); </a:t>
            </a:r>
          </a:p>
          <a:p>
            <a:pPr fontAlgn="base">
              <a:spcBef>
                <a:spcPct val="0"/>
              </a:spcBef>
              <a:spcAft>
                <a:spcPct val="0"/>
              </a:spcAft>
              <a:buClrTx/>
              <a:defRPr/>
            </a:pPr>
            <a:r>
              <a:rPr lang="es-MX" b="1" kern="1200" dirty="0">
                <a:solidFill>
                  <a:schemeClr val="tx1"/>
                </a:solidFill>
                <a:latin typeface="Calibri"/>
                <a:ea typeface="+mn-ea"/>
                <a:cs typeface="Arial" pitchFamily="34" charset="0"/>
              </a:rPr>
              <a:t>         COMMIT;	</a:t>
            </a:r>
          </a:p>
          <a:p>
            <a:pPr fontAlgn="base">
              <a:spcBef>
                <a:spcPct val="0"/>
              </a:spcBef>
              <a:spcAft>
                <a:spcPct val="0"/>
              </a:spcAft>
              <a:buClrTx/>
              <a:defRPr/>
            </a:pPr>
            <a:r>
              <a:rPr lang="es-MX" b="1" kern="1200" dirty="0">
                <a:solidFill>
                  <a:schemeClr val="tx1"/>
                </a:solidFill>
                <a:latin typeface="Calibri"/>
                <a:ea typeface="+mn-ea"/>
                <a:cs typeface="Arial" pitchFamily="34" charset="0"/>
              </a:rPr>
              <a:t>END LOOP;</a:t>
            </a:r>
          </a:p>
          <a:p>
            <a:pPr fontAlgn="base">
              <a:spcBef>
                <a:spcPct val="0"/>
              </a:spcBef>
              <a:spcAft>
                <a:spcPct val="0"/>
              </a:spcAft>
              <a:buClrTx/>
              <a:defRPr/>
            </a:pPr>
            <a:r>
              <a:rPr lang="es-MX" b="1" kern="1200" dirty="0">
                <a:solidFill>
                  <a:schemeClr val="tx1"/>
                </a:solidFill>
                <a:latin typeface="Calibri"/>
                <a:ea typeface="+mn-ea"/>
                <a:cs typeface="Arial" pitchFamily="34" charset="0"/>
              </a:rPr>
              <a:t>END;</a:t>
            </a:r>
          </a:p>
          <a:p>
            <a:pPr fontAlgn="base">
              <a:spcBef>
                <a:spcPct val="0"/>
              </a:spcBef>
              <a:spcAft>
                <a:spcPct val="0"/>
              </a:spcAft>
              <a:buClrTx/>
              <a:defRPr/>
            </a:pPr>
            <a:endParaRPr lang="es-MX" sz="800" b="1" kern="1200" dirty="0">
              <a:solidFill>
                <a:schemeClr val="tx1"/>
              </a:solidFill>
              <a:latin typeface="Calibri"/>
              <a:ea typeface="+mn-ea"/>
              <a:cs typeface="Arial" pitchFamily="34" charset="0"/>
            </a:endParaRPr>
          </a:p>
        </p:txBody>
      </p:sp>
      <p:sp>
        <p:nvSpPr>
          <p:cNvPr id="6" name="Text Box 5">
            <a:extLst>
              <a:ext uri="{FF2B5EF4-FFF2-40B4-BE49-F238E27FC236}">
                <a16:creationId xmlns:a16="http://schemas.microsoft.com/office/drawing/2014/main" id="{EDA78F0E-89E7-4F89-ADD6-8DD3B121AAFA}"/>
              </a:ext>
            </a:extLst>
          </p:cNvPr>
          <p:cNvSpPr txBox="1">
            <a:spLocks noChangeArrowheads="1"/>
          </p:cNvSpPr>
          <p:nvPr/>
        </p:nvSpPr>
        <p:spPr bwMode="auto">
          <a:xfrm>
            <a:off x="1492879" y="5377560"/>
            <a:ext cx="5304971" cy="769441"/>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n-US"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solidFill>
                  <a:prstClr val="black"/>
                </a:solidFill>
                <a:latin typeface="Calibri" panose="020F0502020204030204" pitchFamily="34" charset="0"/>
                <a:ea typeface="+mn-ea"/>
                <a:cs typeface="Calibri" panose="020F0502020204030204" pitchFamily="34" charset="0"/>
              </a:rPr>
              <a:t>EXEC SP_CALC_REMUN(300,500,TO_CHAR(SYSDATE,'YYYYMM</a:t>
            </a:r>
            <a:r>
              <a:rPr lang="en-US" b="1" kern="1200" dirty="0">
                <a:solidFill>
                  <a:prstClr val="black"/>
                </a:solidFill>
                <a:latin typeface="Calibri" panose="020F0502020204030204" pitchFamily="34" charset="0"/>
                <a:cs typeface="Calibri" panose="020F0502020204030204" pitchFamily="34" charset="0"/>
              </a:rPr>
              <a:t>'</a:t>
            </a:r>
            <a:r>
              <a:rPr lang="en-US"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solidFill>
                  <a:prstClr val="black"/>
                </a:solidFill>
                <a:latin typeface="Calibri" panose="020F0502020204030204" pitchFamily="34" charset="0"/>
                <a:ea typeface="+mn-ea"/>
                <a:cs typeface="Calibri" panose="020F0502020204030204" pitchFamily="34" charset="0"/>
              </a:rPr>
              <a:t>-- El </a:t>
            </a:r>
            <a:r>
              <a:rPr lang="en-US" b="1" kern="1200" dirty="0" err="1">
                <a:solidFill>
                  <a:prstClr val="black"/>
                </a:solidFill>
                <a:latin typeface="Calibri" panose="020F0502020204030204" pitchFamily="34" charset="0"/>
                <a:ea typeface="+mn-ea"/>
                <a:cs typeface="Calibri" panose="020F0502020204030204" pitchFamily="34" charset="0"/>
              </a:rPr>
              <a:t>resultado</a:t>
            </a:r>
            <a:r>
              <a:rPr lang="en-US" b="1" kern="1200" dirty="0">
                <a:solidFill>
                  <a:prstClr val="black"/>
                </a:solidFill>
                <a:latin typeface="Calibri" panose="020F0502020204030204" pitchFamily="34" charset="0"/>
                <a:ea typeface="+mn-ea"/>
                <a:cs typeface="Calibri" panose="020F0502020204030204" pitchFamily="34" charset="0"/>
              </a:rPr>
              <a:t> del </a:t>
            </a:r>
            <a:r>
              <a:rPr lang="en-US" b="1" kern="1200" dirty="0" err="1">
                <a:solidFill>
                  <a:prstClr val="black"/>
                </a:solidFill>
                <a:latin typeface="Calibri" panose="020F0502020204030204" pitchFamily="34" charset="0"/>
                <a:ea typeface="+mn-ea"/>
                <a:cs typeface="Calibri" panose="020F0502020204030204" pitchFamily="34" charset="0"/>
              </a:rPr>
              <a:t>proceso</a:t>
            </a:r>
            <a:r>
              <a:rPr lang="en-US" b="1" kern="1200" dirty="0">
                <a:solidFill>
                  <a:prstClr val="black"/>
                </a:solidFill>
                <a:latin typeface="Calibri" panose="020F0502020204030204" pitchFamily="34" charset="0"/>
                <a:ea typeface="+mn-ea"/>
                <a:cs typeface="Calibri" panose="020F0502020204030204" pitchFamily="34" charset="0"/>
              </a:rPr>
              <a:t> se </a:t>
            </a:r>
            <a:r>
              <a:rPr lang="en-US" b="1" kern="1200" dirty="0" err="1">
                <a:solidFill>
                  <a:prstClr val="black"/>
                </a:solidFill>
                <a:latin typeface="Calibri" panose="020F0502020204030204" pitchFamily="34" charset="0"/>
                <a:ea typeface="+mn-ea"/>
                <a:cs typeface="Calibri" panose="020F0502020204030204" pitchFamily="34" charset="0"/>
              </a:rPr>
              <a:t>muestran</a:t>
            </a:r>
            <a:r>
              <a:rPr lang="en-US" b="1" kern="1200" dirty="0">
                <a:solidFill>
                  <a:prstClr val="black"/>
                </a:solidFill>
                <a:latin typeface="Calibri" panose="020F0502020204030204" pitchFamily="34" charset="0"/>
                <a:ea typeface="+mn-ea"/>
                <a:cs typeface="Calibri" panose="020F0502020204030204" pitchFamily="34" charset="0"/>
              </a:rPr>
              <a:t> </a:t>
            </a:r>
            <a:r>
              <a:rPr lang="en-US" b="1" kern="1200" dirty="0" err="1">
                <a:solidFill>
                  <a:prstClr val="black"/>
                </a:solidFill>
                <a:latin typeface="Calibri" panose="020F0502020204030204" pitchFamily="34" charset="0"/>
                <a:ea typeface="+mn-ea"/>
                <a:cs typeface="Calibri" panose="020F0502020204030204" pitchFamily="34" charset="0"/>
              </a:rPr>
              <a:t>en</a:t>
            </a:r>
            <a:r>
              <a:rPr lang="en-US" b="1" kern="1200" dirty="0">
                <a:solidFill>
                  <a:prstClr val="black"/>
                </a:solidFill>
                <a:latin typeface="Calibri" panose="020F0502020204030204" pitchFamily="34" charset="0"/>
                <a:ea typeface="+mn-ea"/>
                <a:cs typeface="Calibri" panose="020F0502020204030204" pitchFamily="34" charset="0"/>
              </a:rPr>
              <a:t> la </a:t>
            </a:r>
            <a:r>
              <a:rPr lang="en-US" b="1" kern="1200" dirty="0" err="1">
                <a:solidFill>
                  <a:prstClr val="black"/>
                </a:solidFill>
                <a:latin typeface="Calibri" panose="020F0502020204030204" pitchFamily="34" charset="0"/>
                <a:ea typeface="+mn-ea"/>
                <a:cs typeface="Calibri" panose="020F0502020204030204" pitchFamily="34" charset="0"/>
              </a:rPr>
              <a:t>siguiente</a:t>
            </a:r>
            <a:r>
              <a:rPr lang="en-US" b="1" kern="1200" dirty="0">
                <a:solidFill>
                  <a:prstClr val="black"/>
                </a:solidFill>
                <a:latin typeface="Calibri" panose="020F0502020204030204" pitchFamily="34" charset="0"/>
                <a:ea typeface="+mn-ea"/>
                <a:cs typeface="Calibri" panose="020F0502020204030204" pitchFamily="34" charset="0"/>
              </a:rPr>
              <a:t> PPT</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23376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Invocando Constructores del </a:t>
            </a:r>
            <a:r>
              <a:rPr lang="es-CL" sz="2800" b="1" dirty="0" err="1">
                <a:solidFill>
                  <a:prstClr val="white"/>
                </a:solidFill>
                <a:latin typeface="Calibri"/>
              </a:rPr>
              <a:t>Package</a:t>
            </a:r>
            <a:endParaRPr lang="es-CL" sz="2800" b="1" dirty="0">
              <a:solidFill>
                <a:prstClr val="white"/>
              </a:solidFill>
              <a:latin typeface="Calibri"/>
            </a:endParaRPr>
          </a:p>
        </p:txBody>
      </p:sp>
      <p:sp>
        <p:nvSpPr>
          <p:cNvPr id="13" name="Rectangle 3">
            <a:extLst>
              <a:ext uri="{FF2B5EF4-FFF2-40B4-BE49-F238E27FC236}">
                <a16:creationId xmlns:a16="http://schemas.microsoft.com/office/drawing/2014/main" id="{720BA154-AD1D-4493-8B6D-23E6AD03FBFC}"/>
              </a:ext>
            </a:extLst>
          </p:cNvPr>
          <p:cNvSpPr txBox="1">
            <a:spLocks noChangeArrowheads="1"/>
          </p:cNvSpPr>
          <p:nvPr/>
        </p:nvSpPr>
        <p:spPr bwMode="auto">
          <a:xfrm>
            <a:off x="96835" y="1275517"/>
            <a:ext cx="3412172"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HABER_CALC_SALARIO</a:t>
            </a: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MX" sz="1600" b="1"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r>
              <a:rPr lang="es-MX" sz="1600" b="1" kern="1200" dirty="0">
                <a:solidFill>
                  <a:prstClr val="black"/>
                </a:solidFill>
                <a:latin typeface="Calibri"/>
                <a:ea typeface="Arial Unicode MS"/>
                <a:cs typeface="Arial Unicode MS"/>
              </a:rPr>
              <a:t>Tabla ERROR_PROCESO</a:t>
            </a:r>
            <a:endParaRPr lang="es-CL" sz="2000" kern="1200" dirty="0">
              <a:solidFill>
                <a:prstClr val="black"/>
              </a:solidFill>
              <a:latin typeface="Calibri"/>
              <a:ea typeface="Arial Unicode MS"/>
              <a:cs typeface="Times New Roman" pitchFamily="18" charset="0"/>
            </a:endParaRPr>
          </a:p>
        </p:txBody>
      </p:sp>
      <p:pic>
        <p:nvPicPr>
          <p:cNvPr id="7" name="Imagen 6">
            <a:extLst>
              <a:ext uri="{FF2B5EF4-FFF2-40B4-BE49-F238E27FC236}">
                <a16:creationId xmlns:a16="http://schemas.microsoft.com/office/drawing/2014/main" id="{CB767FF2-0CF3-484A-9CC0-D12D415133E4}"/>
              </a:ext>
            </a:extLst>
          </p:cNvPr>
          <p:cNvPicPr>
            <a:picLocks noChangeAspect="1"/>
          </p:cNvPicPr>
          <p:nvPr/>
        </p:nvPicPr>
        <p:blipFill>
          <a:blip r:embed="rId3"/>
          <a:stretch>
            <a:fillRect/>
          </a:stretch>
        </p:blipFill>
        <p:spPr>
          <a:xfrm>
            <a:off x="0" y="4696901"/>
            <a:ext cx="9144000" cy="1795566"/>
          </a:xfrm>
          <a:prstGeom prst="rect">
            <a:avLst/>
          </a:prstGeom>
        </p:spPr>
      </p:pic>
      <p:pic>
        <p:nvPicPr>
          <p:cNvPr id="9" name="Imagen 8">
            <a:extLst>
              <a:ext uri="{FF2B5EF4-FFF2-40B4-BE49-F238E27FC236}">
                <a16:creationId xmlns:a16="http://schemas.microsoft.com/office/drawing/2014/main" id="{E3AE302A-F035-43E5-947C-08DCCB4FA854}"/>
              </a:ext>
            </a:extLst>
          </p:cNvPr>
          <p:cNvPicPr>
            <a:picLocks noChangeAspect="1"/>
          </p:cNvPicPr>
          <p:nvPr/>
        </p:nvPicPr>
        <p:blipFill>
          <a:blip r:embed="rId4"/>
          <a:stretch>
            <a:fillRect/>
          </a:stretch>
        </p:blipFill>
        <p:spPr>
          <a:xfrm>
            <a:off x="108285" y="1549473"/>
            <a:ext cx="9349936" cy="2613453"/>
          </a:xfrm>
          <a:prstGeom prst="rect">
            <a:avLst/>
          </a:prstGeom>
        </p:spPr>
      </p:pic>
    </p:spTree>
    <p:extLst>
      <p:ext uri="{BB962C8B-B14F-4D97-AF65-F5344CB8AC3E}">
        <p14:creationId xmlns:p14="http://schemas.microsoft.com/office/powerpoint/2010/main" val="1438008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5">
            <a:extLst>
              <a:ext uri="{FF2B5EF4-FFF2-40B4-BE49-F238E27FC236}">
                <a16:creationId xmlns:a16="http://schemas.microsoft.com/office/drawing/2014/main" id="{AF12F8C7-C2A9-4DF4-9F8D-0508B7797DBF}"/>
              </a:ext>
            </a:extLst>
          </p:cNvPr>
          <p:cNvSpPr txBox="1">
            <a:spLocks noChangeArrowheads="1"/>
          </p:cNvSpPr>
          <p:nvPr/>
        </p:nvSpPr>
        <p:spPr bwMode="auto">
          <a:xfrm>
            <a:off x="1246899" y="4399392"/>
            <a:ext cx="6593682" cy="58477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DROP PACKAGE BODY </a:t>
            </a:r>
            <a:r>
              <a:rPr lang="en-US" sz="1600" b="1" i="1" dirty="0" err="1">
                <a:latin typeface="Calibri" panose="020F0502020204030204" pitchFamily="34" charset="0"/>
                <a:cs typeface="Calibri" panose="020F0502020204030204" pitchFamily="34" charset="0"/>
              </a:rPr>
              <a:t>nombre_package</a:t>
            </a:r>
            <a:r>
              <a:rPr lang="en-US" sz="1600" b="1" i="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a:t>
            </a:r>
          </a:p>
          <a:p>
            <a:endParaRPr lang="en-US" sz="800" b="1" dirty="0">
              <a:latin typeface="Calibri" panose="020F0502020204030204" pitchFamily="34" charset="0"/>
              <a:cs typeface="Calibri" panose="020F0502020204030204" pitchFamily="34" charset="0"/>
            </a:endParaRPr>
          </a:p>
        </p:txBody>
      </p:sp>
      <p:sp>
        <p:nvSpPr>
          <p:cNvPr id="19" name="Rectangle 3">
            <a:extLst>
              <a:ext uri="{FF2B5EF4-FFF2-40B4-BE49-F238E27FC236}">
                <a16:creationId xmlns:a16="http://schemas.microsoft.com/office/drawing/2014/main" id="{D4FA880C-5714-431C-8C29-282ADEBDF796}"/>
              </a:ext>
            </a:extLst>
          </p:cNvPr>
          <p:cNvSpPr txBox="1">
            <a:spLocks noChangeArrowheads="1"/>
          </p:cNvSpPr>
          <p:nvPr/>
        </p:nvSpPr>
        <p:spPr bwMode="auto">
          <a:xfrm>
            <a:off x="611188" y="295981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opción 1 para eliminar el </a:t>
            </a:r>
            <a:r>
              <a:rPr lang="es-MX" sz="2000" kern="1200" dirty="0" err="1">
                <a:solidFill>
                  <a:prstClr val="black"/>
                </a:solidFill>
                <a:latin typeface="Calibri"/>
                <a:ea typeface="Arial Unicode MS"/>
                <a:cs typeface="Arial Unicode MS"/>
              </a:rPr>
              <a:t>package</a:t>
            </a:r>
            <a:r>
              <a:rPr lang="es-MX" sz="2000" kern="1200" dirty="0">
                <a:solidFill>
                  <a:prstClr val="black"/>
                </a:solidFill>
                <a:latin typeface="Calibri"/>
                <a:ea typeface="Arial Unicode MS"/>
                <a:cs typeface="Arial Unicode MS"/>
              </a:rPr>
              <a:t> completo:</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12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opción 1 para eliminar sólo el cuerpo del </a:t>
            </a:r>
            <a:r>
              <a:rPr lang="es-MX" sz="2000" kern="1200" dirty="0" err="1">
                <a:solidFill>
                  <a:prstClr val="black"/>
                </a:solidFill>
                <a:latin typeface="Calibri"/>
                <a:ea typeface="Arial Unicode MS"/>
                <a:cs typeface="Arial Unicode MS"/>
              </a:rPr>
              <a:t>package</a:t>
            </a:r>
            <a:r>
              <a:rPr lang="es-MX" sz="2000" kern="1200" dirty="0">
                <a:solidFill>
                  <a:prstClr val="black"/>
                </a:solidFill>
                <a:latin typeface="Calibri"/>
                <a:ea typeface="Arial Unicode MS"/>
                <a:cs typeface="Arial Unicode MS"/>
              </a:rPr>
              <a:t>:</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12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Ejemplo</a:t>
            </a: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Eliminar un </a:t>
            </a:r>
            <a:r>
              <a:rPr lang="es-CL" sz="2800" b="1" dirty="0" err="1">
                <a:solidFill>
                  <a:prstClr val="white"/>
                </a:solidFill>
                <a:latin typeface="Calibri"/>
              </a:rPr>
              <a:t>Package</a:t>
            </a:r>
            <a:endParaRPr lang="es-CL" sz="2800" b="1" dirty="0">
              <a:solidFill>
                <a:prstClr val="white"/>
              </a:solidFill>
              <a:latin typeface="Calibri"/>
            </a:endParaRPr>
          </a:p>
        </p:txBody>
      </p:sp>
      <p:sp>
        <p:nvSpPr>
          <p:cNvPr id="15" name="Text Box 5">
            <a:extLst>
              <a:ext uri="{FF2B5EF4-FFF2-40B4-BE49-F238E27FC236}">
                <a16:creationId xmlns:a16="http://schemas.microsoft.com/office/drawing/2014/main" id="{FA5FC535-8201-4E65-B743-25DD286CF12D}"/>
              </a:ext>
            </a:extLst>
          </p:cNvPr>
          <p:cNvSpPr txBox="1">
            <a:spLocks noChangeArrowheads="1"/>
          </p:cNvSpPr>
          <p:nvPr/>
        </p:nvSpPr>
        <p:spPr bwMode="auto">
          <a:xfrm>
            <a:off x="1238878" y="3291535"/>
            <a:ext cx="6593682" cy="58477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DROP PACKAGE </a:t>
            </a:r>
            <a:r>
              <a:rPr lang="en-US" sz="1600" b="1" i="1" dirty="0" err="1">
                <a:latin typeface="Calibri" panose="020F0502020204030204" pitchFamily="34" charset="0"/>
                <a:cs typeface="Calibri" panose="020F0502020204030204" pitchFamily="34" charset="0"/>
              </a:rPr>
              <a:t>nombre_package</a:t>
            </a:r>
            <a:r>
              <a:rPr lang="en-US" sz="1600" b="1" i="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a:t>
            </a:r>
          </a:p>
          <a:p>
            <a:endParaRPr lang="en-US" sz="800" b="1" dirty="0">
              <a:latin typeface="Calibri" panose="020F0502020204030204" pitchFamily="34" charset="0"/>
              <a:cs typeface="Calibri" panose="020F0502020204030204" pitchFamily="34" charset="0"/>
            </a:endParaRPr>
          </a:p>
        </p:txBody>
      </p:sp>
      <p:sp>
        <p:nvSpPr>
          <p:cNvPr id="7" name="Rectángulo redondeado 4">
            <a:extLst>
              <a:ext uri="{FF2B5EF4-FFF2-40B4-BE49-F238E27FC236}">
                <a16:creationId xmlns:a16="http://schemas.microsoft.com/office/drawing/2014/main" id="{CDD9158D-C412-4274-9F84-0063E4FC60A3}"/>
              </a:ext>
            </a:extLst>
          </p:cNvPr>
          <p:cNvSpPr/>
          <p:nvPr/>
        </p:nvSpPr>
        <p:spPr>
          <a:xfrm>
            <a:off x="3363272" y="1131580"/>
            <a:ext cx="1942654" cy="1659746"/>
          </a:xfrm>
          <a:prstGeom prst="roundRect">
            <a:avLst/>
          </a:prstGeom>
          <a:solidFill>
            <a:srgbClr val="17375E"/>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Se puede eliminar en forma completa, o eliminar sólo el cuerpo del </a:t>
            </a:r>
            <a:r>
              <a:rPr lang="es-MX" sz="1600" b="1" dirty="0" err="1">
                <a:solidFill>
                  <a:srgbClr val="FFFFFF"/>
                </a:solidFill>
                <a:latin typeface="Calibri" panose="020F0502020204030204" pitchFamily="34" charset="0"/>
                <a:cs typeface="Calibri" panose="020F0502020204030204" pitchFamily="34" charset="0"/>
              </a:rPr>
              <a:t>package</a:t>
            </a:r>
            <a:r>
              <a:rPr lang="es-MX" sz="1600" b="1" dirty="0">
                <a:solidFill>
                  <a:srgbClr val="FFFFFF"/>
                </a:solidFill>
                <a:latin typeface="Calibri" panose="020F0502020204030204" pitchFamily="34" charset="0"/>
                <a:cs typeface="Calibri" panose="020F0502020204030204" pitchFamily="34" charset="0"/>
              </a:rPr>
              <a:t> y dejar su especificación</a:t>
            </a:r>
            <a:endParaRPr lang="es-CL" sz="1600" b="1" dirty="0">
              <a:solidFill>
                <a:srgbClr val="FFFFFF"/>
              </a:solidFill>
              <a:latin typeface="Calibri" panose="020F0502020204030204" pitchFamily="34" charset="0"/>
              <a:cs typeface="Calibri" panose="020F0502020204030204" pitchFamily="34" charset="0"/>
            </a:endParaRPr>
          </a:p>
        </p:txBody>
      </p:sp>
      <p:sp>
        <p:nvSpPr>
          <p:cNvPr id="8" name="Text Box 5">
            <a:extLst>
              <a:ext uri="{FF2B5EF4-FFF2-40B4-BE49-F238E27FC236}">
                <a16:creationId xmlns:a16="http://schemas.microsoft.com/office/drawing/2014/main" id="{4BEC2207-4E75-495D-9ECC-2747B94BA926}"/>
              </a:ext>
            </a:extLst>
          </p:cNvPr>
          <p:cNvSpPr txBox="1">
            <a:spLocks noChangeArrowheads="1"/>
          </p:cNvSpPr>
          <p:nvPr/>
        </p:nvSpPr>
        <p:spPr bwMode="auto">
          <a:xfrm>
            <a:off x="1230852" y="5454164"/>
            <a:ext cx="6593682" cy="58477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DROP PACKAGE BODY PKG_PROC_REMUN ;</a:t>
            </a:r>
          </a:p>
          <a:p>
            <a:endParaRPr lang="en-US" sz="800" b="1" dirty="0">
              <a:latin typeface="Calibri" panose="020F0502020204030204" pitchFamily="34" charset="0"/>
              <a:cs typeface="Calibri" panose="020F0502020204030204" pitchFamily="34" charset="0"/>
            </a:endParaRPr>
          </a:p>
        </p:txBody>
      </p:sp>
      <p:sp>
        <p:nvSpPr>
          <p:cNvPr id="9" name="Text Box 5">
            <a:extLst>
              <a:ext uri="{FF2B5EF4-FFF2-40B4-BE49-F238E27FC236}">
                <a16:creationId xmlns:a16="http://schemas.microsoft.com/office/drawing/2014/main" id="{FED30353-B32F-46EF-ACB4-2CCE6073D2C2}"/>
              </a:ext>
            </a:extLst>
          </p:cNvPr>
          <p:cNvSpPr txBox="1">
            <a:spLocks noChangeArrowheads="1"/>
          </p:cNvSpPr>
          <p:nvPr/>
        </p:nvSpPr>
        <p:spPr bwMode="auto">
          <a:xfrm>
            <a:off x="1238872" y="6147982"/>
            <a:ext cx="6593682" cy="58477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DROP PACKAGE PKG_PROC_REMUN;</a:t>
            </a:r>
          </a:p>
          <a:p>
            <a:endParaRPr lang="en-US" sz="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5501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Eliminar un </a:t>
            </a:r>
            <a:r>
              <a:rPr lang="es-CL" sz="2800" b="1" dirty="0" err="1">
                <a:solidFill>
                  <a:prstClr val="white"/>
                </a:solidFill>
                <a:latin typeface="Calibri"/>
              </a:rPr>
              <a:t>Package</a:t>
            </a:r>
            <a:endParaRPr lang="es-CL" sz="2800" b="1" dirty="0">
              <a:solidFill>
                <a:prstClr val="white"/>
              </a:solidFill>
              <a:latin typeface="Calibri"/>
            </a:endParaRPr>
          </a:p>
        </p:txBody>
      </p:sp>
      <p:sp>
        <p:nvSpPr>
          <p:cNvPr id="19" name="Rectangle 3">
            <a:extLst>
              <a:ext uri="{FF2B5EF4-FFF2-40B4-BE49-F238E27FC236}">
                <a16:creationId xmlns:a16="http://schemas.microsoft.com/office/drawing/2014/main" id="{D4FA880C-5714-431C-8C29-282ADEBDF796}"/>
              </a:ext>
            </a:extLst>
          </p:cNvPr>
          <p:cNvSpPr txBox="1">
            <a:spLocks noChangeArrowheads="1"/>
          </p:cNvSpPr>
          <p:nvPr/>
        </p:nvSpPr>
        <p:spPr bwMode="auto">
          <a:xfrm>
            <a:off x="611188" y="123930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2 para eliminar el </a:t>
            </a:r>
            <a:r>
              <a:rPr lang="es-MX" sz="2000" kern="1200" dirty="0" err="1">
                <a:solidFill>
                  <a:prstClr val="black"/>
                </a:solidFill>
                <a:latin typeface="Calibri"/>
                <a:ea typeface="Arial Unicode MS"/>
                <a:cs typeface="Arial Unicode MS"/>
              </a:rPr>
              <a:t>package</a:t>
            </a:r>
            <a:r>
              <a:rPr lang="es-MX" sz="2000" kern="1200" dirty="0">
                <a:solidFill>
                  <a:prstClr val="black"/>
                </a:solidFill>
                <a:latin typeface="Calibri"/>
                <a:ea typeface="Arial Unicode MS"/>
                <a:cs typeface="Arial Unicode MS"/>
              </a:rPr>
              <a:t> completo usando SQL </a:t>
            </a:r>
            <a:r>
              <a:rPr lang="es-MX" sz="2000" kern="1200" dirty="0" err="1">
                <a:solidFill>
                  <a:prstClr val="black"/>
                </a:solidFill>
                <a:latin typeface="Calibri"/>
                <a:ea typeface="Arial Unicode MS"/>
                <a:cs typeface="Arial Unicode MS"/>
              </a:rPr>
              <a:t>Developer</a:t>
            </a:r>
            <a:r>
              <a:rPr lang="es-MX" sz="2000" kern="1200" dirty="0">
                <a:solidFill>
                  <a:prstClr val="black"/>
                </a:solidFill>
                <a:latin typeface="Calibri"/>
                <a:ea typeface="Arial Unicode MS"/>
                <a:cs typeface="Arial Unicode MS"/>
              </a:rPr>
              <a:t>:</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2 para eliminar sólo el cuerpo del </a:t>
            </a:r>
            <a:r>
              <a:rPr lang="es-MX" sz="2000" kern="1200" dirty="0" err="1">
                <a:solidFill>
                  <a:prstClr val="black"/>
                </a:solidFill>
                <a:latin typeface="Calibri"/>
                <a:ea typeface="Arial Unicode MS"/>
                <a:cs typeface="Arial Unicode MS"/>
              </a:rPr>
              <a:t>package</a:t>
            </a:r>
            <a:r>
              <a:rPr lang="es-MX" sz="2000" kern="1200" dirty="0">
                <a:solidFill>
                  <a:prstClr val="black"/>
                </a:solidFill>
                <a:latin typeface="Calibri"/>
                <a:ea typeface="Arial Unicode MS"/>
                <a:cs typeface="Arial Unicode MS"/>
              </a:rPr>
              <a:t> usando SQL </a:t>
            </a:r>
            <a:r>
              <a:rPr lang="es-MX" sz="2000" kern="1200" dirty="0" err="1">
                <a:solidFill>
                  <a:prstClr val="black"/>
                </a:solidFill>
                <a:latin typeface="Calibri"/>
                <a:ea typeface="Arial Unicode MS"/>
                <a:cs typeface="Arial Unicode MS"/>
              </a:rPr>
              <a:t>Developer</a:t>
            </a:r>
            <a:r>
              <a:rPr lang="es-MX" sz="2000" kern="1200" dirty="0">
                <a:solidFill>
                  <a:prstClr val="black"/>
                </a:solidFill>
                <a:latin typeface="Calibri"/>
                <a:ea typeface="Arial Unicode MS"/>
                <a:cs typeface="Arial Unicode MS"/>
              </a:rPr>
              <a:t>:</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pic>
        <p:nvPicPr>
          <p:cNvPr id="4" name="Imagen 3" descr="Interfaz de usuario gráfica, Texto, Aplicación&#10;&#10;Descripción generada automáticamente">
            <a:extLst>
              <a:ext uri="{FF2B5EF4-FFF2-40B4-BE49-F238E27FC236}">
                <a16:creationId xmlns:a16="http://schemas.microsoft.com/office/drawing/2014/main" id="{893E7B09-059A-48E3-A3DA-C3F9C098BA81}"/>
              </a:ext>
            </a:extLst>
          </p:cNvPr>
          <p:cNvPicPr>
            <a:picLocks noChangeAspect="1"/>
          </p:cNvPicPr>
          <p:nvPr/>
        </p:nvPicPr>
        <p:blipFill>
          <a:blip r:embed="rId3"/>
          <a:stretch>
            <a:fillRect/>
          </a:stretch>
        </p:blipFill>
        <p:spPr>
          <a:xfrm>
            <a:off x="2600629" y="1583404"/>
            <a:ext cx="3547508" cy="2156328"/>
          </a:xfrm>
          <a:prstGeom prst="rect">
            <a:avLst/>
          </a:prstGeom>
        </p:spPr>
      </p:pic>
      <p:pic>
        <p:nvPicPr>
          <p:cNvPr id="6" name="Imagen 5" descr="Interfaz de usuario gráfica, Texto, Aplicación, Correo electrónico&#10;&#10;Descripción generada automáticamente">
            <a:extLst>
              <a:ext uri="{FF2B5EF4-FFF2-40B4-BE49-F238E27FC236}">
                <a16:creationId xmlns:a16="http://schemas.microsoft.com/office/drawing/2014/main" id="{68E863A3-D72C-49EF-AE72-067D44EE4BAA}"/>
              </a:ext>
            </a:extLst>
          </p:cNvPr>
          <p:cNvPicPr>
            <a:picLocks noChangeAspect="1"/>
          </p:cNvPicPr>
          <p:nvPr/>
        </p:nvPicPr>
        <p:blipFill>
          <a:blip r:embed="rId4"/>
          <a:stretch>
            <a:fillRect/>
          </a:stretch>
        </p:blipFill>
        <p:spPr>
          <a:xfrm>
            <a:off x="2600629" y="4553602"/>
            <a:ext cx="3658212" cy="2212907"/>
          </a:xfrm>
          <a:prstGeom prst="rect">
            <a:avLst/>
          </a:prstGeom>
        </p:spPr>
      </p:pic>
    </p:spTree>
    <p:extLst>
      <p:ext uri="{BB962C8B-B14F-4D97-AF65-F5344CB8AC3E}">
        <p14:creationId xmlns:p14="http://schemas.microsoft.com/office/powerpoint/2010/main" val="3679104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27</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MX" sz="2200" dirty="0"/>
              <a:t>Se describieron las características de un </a:t>
            </a:r>
            <a:r>
              <a:rPr lang="es-MX" sz="2200" dirty="0" err="1"/>
              <a:t>Package</a:t>
            </a:r>
            <a:endParaRPr lang="es-MX" sz="2200" dirty="0"/>
          </a:p>
          <a:p>
            <a:pPr marL="393700" indent="-342900" algn="just">
              <a:buFont typeface="Arial" panose="020B0604020202020204" pitchFamily="34" charset="0"/>
              <a:buChar char="•"/>
            </a:pPr>
            <a:r>
              <a:rPr lang="es-MX" sz="2200" dirty="0"/>
              <a:t>Se describieron las ventajas al usar </a:t>
            </a:r>
            <a:r>
              <a:rPr lang="es-MX" sz="2200" dirty="0" err="1"/>
              <a:t>Package</a:t>
            </a:r>
            <a:r>
              <a:rPr lang="es-MX" sz="2200" dirty="0"/>
              <a:t>.</a:t>
            </a:r>
          </a:p>
          <a:p>
            <a:pPr marL="393700" indent="-342900" algn="just">
              <a:buFont typeface="Arial" panose="020B0604020202020204" pitchFamily="34" charset="0"/>
              <a:buChar char="•"/>
            </a:pPr>
            <a:r>
              <a:rPr lang="es-MX" sz="2200" dirty="0"/>
              <a:t>Se explicaron cuáles con los componentes de un </a:t>
            </a:r>
            <a:r>
              <a:rPr lang="es-MX" sz="2200" dirty="0" err="1"/>
              <a:t>Package</a:t>
            </a:r>
            <a:r>
              <a:rPr lang="es-MX" sz="2200" dirty="0"/>
              <a:t>.</a:t>
            </a:r>
          </a:p>
          <a:p>
            <a:pPr marL="393700" indent="-342900" algn="just">
              <a:buFont typeface="Arial" panose="020B0604020202020204" pitchFamily="34" charset="0"/>
              <a:buChar char="•"/>
            </a:pPr>
            <a:r>
              <a:rPr lang="es-MX" sz="2200" dirty="0"/>
              <a:t>Se explicó cómo crear la Especificación de un </a:t>
            </a:r>
            <a:r>
              <a:rPr lang="es-MX" sz="2200" dirty="0" err="1"/>
              <a:t>Package</a:t>
            </a:r>
            <a:endParaRPr lang="es-MX" sz="2200" dirty="0"/>
          </a:p>
          <a:p>
            <a:pPr marL="393700" indent="-342900" algn="just">
              <a:buFont typeface="Arial" panose="020B0604020202020204" pitchFamily="34" charset="0"/>
              <a:buChar char="•"/>
            </a:pPr>
            <a:r>
              <a:rPr lang="es-MX" sz="2200" dirty="0"/>
              <a:t>Se explicó cómo crear el Cuerpo de un </a:t>
            </a:r>
            <a:r>
              <a:rPr lang="es-MX" sz="2200" dirty="0" err="1"/>
              <a:t>Package</a:t>
            </a:r>
            <a:endParaRPr lang="es-MX" sz="2200" dirty="0"/>
          </a:p>
          <a:p>
            <a:pPr marL="393700" indent="-342900" algn="just">
              <a:buFont typeface="Arial" panose="020B0604020202020204" pitchFamily="34" charset="0"/>
              <a:buChar char="•"/>
            </a:pPr>
            <a:r>
              <a:rPr lang="es-MX" sz="2200" dirty="0"/>
              <a:t>Se explicó cómo usar los Constructores de un </a:t>
            </a:r>
            <a:r>
              <a:rPr lang="es-MX" sz="2200" dirty="0" err="1"/>
              <a:t>Package</a:t>
            </a:r>
            <a:r>
              <a:rPr lang="es-MX" sz="2200" dirty="0"/>
              <a:t> en Sentencias SQL.</a:t>
            </a:r>
          </a:p>
          <a:p>
            <a:pPr marL="393700" indent="-342900" algn="just">
              <a:buFont typeface="Arial" panose="020B0604020202020204" pitchFamily="34" charset="0"/>
              <a:buChar char="•"/>
            </a:pPr>
            <a:r>
              <a:rPr lang="es-MX" sz="2200" dirty="0"/>
              <a:t>Se explicó cómo usar Constructores de un </a:t>
            </a:r>
            <a:r>
              <a:rPr lang="es-MX" sz="2200" dirty="0" err="1"/>
              <a:t>Package</a:t>
            </a:r>
            <a:r>
              <a:rPr lang="es-MX" sz="2200" dirty="0"/>
              <a:t> en Bloques PL/SQL.</a:t>
            </a:r>
          </a:p>
        </p:txBody>
      </p:sp>
    </p:spTree>
    <p:extLst>
      <p:ext uri="{BB962C8B-B14F-4D97-AF65-F5344CB8AC3E}">
        <p14:creationId xmlns:p14="http://schemas.microsoft.com/office/powerpoint/2010/main" val="5406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MX" sz="2200" dirty="0"/>
              <a:t>Características de un </a:t>
            </a:r>
            <a:r>
              <a:rPr lang="es-MX" sz="2200" dirty="0" err="1"/>
              <a:t>Package</a:t>
            </a:r>
            <a:endParaRPr lang="es-MX" sz="2200" dirty="0"/>
          </a:p>
          <a:p>
            <a:pPr marL="393700" indent="-342900" algn="just">
              <a:buFont typeface="Arial" panose="020B0604020202020204" pitchFamily="34" charset="0"/>
              <a:buChar char="•"/>
            </a:pPr>
            <a:r>
              <a:rPr lang="es-MX" sz="2200" dirty="0"/>
              <a:t>Ventajas al usar </a:t>
            </a:r>
            <a:r>
              <a:rPr lang="es-MX" sz="2200" dirty="0" err="1"/>
              <a:t>Package</a:t>
            </a:r>
            <a:r>
              <a:rPr lang="es-MX" sz="2200" dirty="0"/>
              <a:t>.</a:t>
            </a:r>
          </a:p>
          <a:p>
            <a:pPr marL="393700" indent="-342900" algn="just">
              <a:buFont typeface="Arial" panose="020B0604020202020204" pitchFamily="34" charset="0"/>
              <a:buChar char="•"/>
            </a:pPr>
            <a:r>
              <a:rPr lang="es-MX" sz="2200" dirty="0"/>
              <a:t>Componentes de un </a:t>
            </a:r>
            <a:r>
              <a:rPr lang="es-MX" sz="2200" dirty="0" err="1"/>
              <a:t>Package</a:t>
            </a:r>
            <a:r>
              <a:rPr lang="es-MX" sz="2200" dirty="0"/>
              <a:t>.</a:t>
            </a:r>
          </a:p>
          <a:p>
            <a:pPr marL="393700" indent="-342900" algn="just">
              <a:buFont typeface="Arial" panose="020B0604020202020204" pitchFamily="34" charset="0"/>
              <a:buChar char="•"/>
            </a:pPr>
            <a:r>
              <a:rPr lang="es-MX" sz="2200" dirty="0"/>
              <a:t>Crear la Especificación de un </a:t>
            </a:r>
            <a:r>
              <a:rPr lang="es-MX" sz="2200" dirty="0" err="1"/>
              <a:t>Package</a:t>
            </a:r>
            <a:endParaRPr lang="es-MX" sz="2200" dirty="0"/>
          </a:p>
          <a:p>
            <a:pPr marL="393700" indent="-342900" algn="just">
              <a:buFont typeface="Arial" panose="020B0604020202020204" pitchFamily="34" charset="0"/>
              <a:buChar char="•"/>
            </a:pPr>
            <a:r>
              <a:rPr lang="es-MX" sz="2200" dirty="0"/>
              <a:t>Crear el Cuerpo de un </a:t>
            </a:r>
            <a:r>
              <a:rPr lang="es-MX" sz="2200" dirty="0" err="1"/>
              <a:t>Package</a:t>
            </a:r>
            <a:endParaRPr lang="es-MX" sz="2200" dirty="0"/>
          </a:p>
          <a:p>
            <a:pPr marL="393700" indent="-342900" algn="just">
              <a:buFont typeface="Arial" panose="020B0604020202020204" pitchFamily="34" charset="0"/>
              <a:buChar char="•"/>
            </a:pPr>
            <a:r>
              <a:rPr lang="es-MX" sz="2200" dirty="0"/>
              <a:t>Uso de los Constructores de un </a:t>
            </a:r>
            <a:r>
              <a:rPr lang="es-MX" sz="2200" dirty="0" err="1"/>
              <a:t>Package</a:t>
            </a:r>
            <a:r>
              <a:rPr lang="es-MX" sz="2200" dirty="0"/>
              <a:t> en Sentencias SQL.</a:t>
            </a:r>
          </a:p>
          <a:p>
            <a:pPr marL="393700" indent="-342900" algn="just">
              <a:buFont typeface="Arial" panose="020B0604020202020204" pitchFamily="34" charset="0"/>
              <a:buChar char="•"/>
            </a:pPr>
            <a:r>
              <a:rPr lang="es-MX" sz="2200" dirty="0"/>
              <a:t>Uso de los Constructores de un </a:t>
            </a:r>
            <a:r>
              <a:rPr lang="es-MX" sz="2200" dirty="0" err="1"/>
              <a:t>Package</a:t>
            </a:r>
            <a:r>
              <a:rPr lang="es-MX" sz="2200" dirty="0"/>
              <a:t> en Bloques PL/SQL.</a:t>
            </a:r>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160292"/>
            <a:ext cx="5995800" cy="2326107"/>
          </a:xfrm>
          <a:prstGeom prst="rect">
            <a:avLst/>
          </a:prstGeom>
        </p:spPr>
        <p:txBody>
          <a:bodyPr spcFirstLastPara="1" wrap="square" lIns="91425" tIns="45700" rIns="91425" bIns="45700" anchor="ctr" anchorCtr="0">
            <a:noAutofit/>
          </a:bodyPr>
          <a:lstStyle/>
          <a:p>
            <a:pPr lvl="0"/>
            <a:r>
              <a:rPr lang="es-ES_tradnl" sz="4800" b="1" dirty="0"/>
              <a:t>Creando </a:t>
            </a:r>
            <a:r>
              <a:rPr lang="es-ES_tradnl" sz="4800" b="1" dirty="0" err="1"/>
              <a:t>Package</a:t>
            </a:r>
            <a:r>
              <a:rPr lang="es-ES_tradnl" sz="4800" b="1" dirty="0"/>
              <a:t> para Encapsular diferentes Componentes PL/SQL</a:t>
            </a:r>
            <a:endParaRPr sz="4800" b="1" dirty="0"/>
          </a:p>
        </p:txBody>
      </p:sp>
      <p:pic>
        <p:nvPicPr>
          <p:cNvPr id="4" name="Imagen 3">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33436" y="6007360"/>
            <a:ext cx="8877127" cy="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4" y="226373"/>
            <a:ext cx="4534030" cy="813000"/>
          </a:xfrm>
        </p:spPr>
        <p:txBody>
          <a:bodyPr/>
          <a:lstStyle/>
          <a:p>
            <a:pPr lvl="0" defTabSz="457200">
              <a:defRPr/>
            </a:pPr>
            <a:r>
              <a:rPr lang="es-CL" sz="2800" b="1" dirty="0">
                <a:solidFill>
                  <a:prstClr val="white"/>
                </a:solidFill>
                <a:latin typeface="Calibri"/>
              </a:rPr>
              <a:t>Características de un Package</a:t>
            </a:r>
          </a:p>
        </p:txBody>
      </p:sp>
      <p:pic>
        <p:nvPicPr>
          <p:cNvPr id="2" name="Imagen 1">
            <a:extLst>
              <a:ext uri="{FF2B5EF4-FFF2-40B4-BE49-F238E27FC236}">
                <a16:creationId xmlns:a16="http://schemas.microsoft.com/office/drawing/2014/main" id="{BE0765C3-2953-4490-9180-CBF3C816D6DA}"/>
              </a:ext>
            </a:extLst>
          </p:cNvPr>
          <p:cNvPicPr>
            <a:picLocks noChangeAspect="1"/>
          </p:cNvPicPr>
          <p:nvPr/>
        </p:nvPicPr>
        <p:blipFill>
          <a:blip r:embed="rId3"/>
          <a:stretch>
            <a:fillRect/>
          </a:stretch>
        </p:blipFill>
        <p:spPr>
          <a:xfrm>
            <a:off x="972000" y="1315454"/>
            <a:ext cx="7200000" cy="5316173"/>
          </a:xfrm>
          <a:prstGeom prst="rect">
            <a:avLst/>
          </a:prstGeom>
        </p:spPr>
      </p:pic>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4" y="226373"/>
            <a:ext cx="4600532" cy="813000"/>
          </a:xfrm>
        </p:spPr>
        <p:txBody>
          <a:bodyPr/>
          <a:lstStyle/>
          <a:p>
            <a:pPr lvl="0" defTabSz="457200">
              <a:defRPr/>
            </a:pPr>
            <a:r>
              <a:rPr lang="es-CL" sz="2800" b="1" dirty="0">
                <a:solidFill>
                  <a:prstClr val="white"/>
                </a:solidFill>
                <a:latin typeface="Calibri"/>
              </a:rPr>
              <a:t>Ventajas del Uso de Package</a:t>
            </a:r>
          </a:p>
        </p:txBody>
      </p:sp>
      <p:pic>
        <p:nvPicPr>
          <p:cNvPr id="2" name="Imagen 1">
            <a:extLst>
              <a:ext uri="{FF2B5EF4-FFF2-40B4-BE49-F238E27FC236}">
                <a16:creationId xmlns:a16="http://schemas.microsoft.com/office/drawing/2014/main" id="{9BF13243-742A-4AE6-8983-74FF84644853}"/>
              </a:ext>
            </a:extLst>
          </p:cNvPr>
          <p:cNvPicPr>
            <a:picLocks noChangeAspect="1"/>
          </p:cNvPicPr>
          <p:nvPr/>
        </p:nvPicPr>
        <p:blipFill>
          <a:blip r:embed="rId3"/>
          <a:stretch>
            <a:fillRect/>
          </a:stretch>
        </p:blipFill>
        <p:spPr>
          <a:xfrm>
            <a:off x="1020385" y="994191"/>
            <a:ext cx="6769600" cy="5863809"/>
          </a:xfrm>
          <a:prstGeom prst="rect">
            <a:avLst/>
          </a:prstGeom>
        </p:spPr>
      </p:pic>
    </p:spTree>
    <p:extLst>
      <p:ext uri="{BB962C8B-B14F-4D97-AF65-F5344CB8AC3E}">
        <p14:creationId xmlns:p14="http://schemas.microsoft.com/office/powerpoint/2010/main" val="213258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30424" y="226373"/>
            <a:ext cx="4600532" cy="813000"/>
          </a:xfrm>
        </p:spPr>
        <p:txBody>
          <a:bodyPr/>
          <a:lstStyle/>
          <a:p>
            <a:pPr lvl="0" defTabSz="457200">
              <a:defRPr/>
            </a:pPr>
            <a:r>
              <a:rPr lang="es-CL" sz="2800" b="1" dirty="0">
                <a:solidFill>
                  <a:prstClr val="white"/>
                </a:solidFill>
                <a:latin typeface="Calibri"/>
              </a:rPr>
              <a:t>Componentes de un Package</a:t>
            </a:r>
          </a:p>
        </p:txBody>
      </p:sp>
      <p:pic>
        <p:nvPicPr>
          <p:cNvPr id="4" name="Imagen 3">
            <a:extLst>
              <a:ext uri="{FF2B5EF4-FFF2-40B4-BE49-F238E27FC236}">
                <a16:creationId xmlns:a16="http://schemas.microsoft.com/office/drawing/2014/main" id="{AE4FBF28-209F-4838-9E67-CEBAA584324A}"/>
              </a:ext>
            </a:extLst>
          </p:cNvPr>
          <p:cNvPicPr>
            <a:picLocks noChangeAspect="1"/>
          </p:cNvPicPr>
          <p:nvPr/>
        </p:nvPicPr>
        <p:blipFill>
          <a:blip r:embed="rId3"/>
          <a:stretch>
            <a:fillRect/>
          </a:stretch>
        </p:blipFill>
        <p:spPr>
          <a:xfrm>
            <a:off x="706801" y="1144881"/>
            <a:ext cx="7730398" cy="5462489"/>
          </a:xfrm>
          <a:prstGeom prst="rect">
            <a:avLst/>
          </a:prstGeom>
        </p:spPr>
      </p:pic>
    </p:spTree>
    <p:extLst>
      <p:ext uri="{BB962C8B-B14F-4D97-AF65-F5344CB8AC3E}">
        <p14:creationId xmlns:p14="http://schemas.microsoft.com/office/powerpoint/2010/main" val="3218365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30424" y="226373"/>
            <a:ext cx="4600532" cy="813000"/>
          </a:xfrm>
        </p:spPr>
        <p:txBody>
          <a:bodyPr/>
          <a:lstStyle/>
          <a:p>
            <a:pPr lvl="0" defTabSz="457200">
              <a:defRPr/>
            </a:pPr>
            <a:r>
              <a:rPr lang="es-MX" sz="2800" b="1" dirty="0">
                <a:solidFill>
                  <a:prstClr val="white"/>
                </a:solidFill>
                <a:latin typeface="Calibri"/>
              </a:rPr>
              <a:t>Visibilidad de los Componentes de un Package </a:t>
            </a:r>
            <a:endParaRPr lang="es-CL" sz="2800" b="1" dirty="0">
              <a:solidFill>
                <a:prstClr val="white"/>
              </a:solidFill>
              <a:latin typeface="Calibri"/>
            </a:endParaRPr>
          </a:p>
        </p:txBody>
      </p:sp>
      <p:pic>
        <p:nvPicPr>
          <p:cNvPr id="2" name="Imagen 1">
            <a:extLst>
              <a:ext uri="{FF2B5EF4-FFF2-40B4-BE49-F238E27FC236}">
                <a16:creationId xmlns:a16="http://schemas.microsoft.com/office/drawing/2014/main" id="{F48904E6-031F-41C6-916A-C25B558B286E}"/>
              </a:ext>
            </a:extLst>
          </p:cNvPr>
          <p:cNvPicPr>
            <a:picLocks noChangeAspect="1"/>
          </p:cNvPicPr>
          <p:nvPr/>
        </p:nvPicPr>
        <p:blipFill>
          <a:blip r:embed="rId3"/>
          <a:stretch>
            <a:fillRect/>
          </a:stretch>
        </p:blipFill>
        <p:spPr>
          <a:xfrm>
            <a:off x="560484" y="1071720"/>
            <a:ext cx="8023031" cy="5523455"/>
          </a:xfrm>
          <a:prstGeom prst="rect">
            <a:avLst/>
          </a:prstGeom>
        </p:spPr>
      </p:pic>
    </p:spTree>
    <p:extLst>
      <p:ext uri="{BB962C8B-B14F-4D97-AF65-F5344CB8AC3E}">
        <p14:creationId xmlns:p14="http://schemas.microsoft.com/office/powerpoint/2010/main" val="143711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059" y="212725"/>
            <a:ext cx="4288185" cy="813000"/>
          </a:xfrm>
        </p:spPr>
        <p:txBody>
          <a:bodyPr/>
          <a:lstStyle/>
          <a:p>
            <a:pPr lvl="0" defTabSz="457200">
              <a:defRPr/>
            </a:pPr>
            <a:r>
              <a:rPr lang="es-CL" sz="2800" b="1" dirty="0">
                <a:solidFill>
                  <a:prstClr val="white"/>
                </a:solidFill>
                <a:latin typeface="Calibri"/>
              </a:rPr>
              <a:t>Creación de un Package</a:t>
            </a:r>
          </a:p>
        </p:txBody>
      </p:sp>
      <p:pic>
        <p:nvPicPr>
          <p:cNvPr id="7" name="Imagen 6">
            <a:extLst>
              <a:ext uri="{FF2B5EF4-FFF2-40B4-BE49-F238E27FC236}">
                <a16:creationId xmlns:a16="http://schemas.microsoft.com/office/drawing/2014/main" id="{706DE69A-A5AE-41DE-8214-19D36FE133AE}"/>
              </a:ext>
            </a:extLst>
          </p:cNvPr>
          <p:cNvPicPr>
            <a:picLocks noChangeAspect="1"/>
          </p:cNvPicPr>
          <p:nvPr/>
        </p:nvPicPr>
        <p:blipFill>
          <a:blip r:embed="rId3"/>
          <a:stretch>
            <a:fillRect/>
          </a:stretch>
        </p:blipFill>
        <p:spPr>
          <a:xfrm>
            <a:off x="155065" y="1342247"/>
            <a:ext cx="8833870" cy="5127180"/>
          </a:xfrm>
          <a:prstGeom prst="rect">
            <a:avLst/>
          </a:prstGeom>
        </p:spPr>
      </p:pic>
    </p:spTree>
    <p:extLst>
      <p:ext uri="{BB962C8B-B14F-4D97-AF65-F5344CB8AC3E}">
        <p14:creationId xmlns:p14="http://schemas.microsoft.com/office/powerpoint/2010/main" val="2196420266"/>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6F99B5-A734-475C-A411-824F8B040FE0}"/>
</file>

<file path=customXml/itemProps2.xml><?xml version="1.0" encoding="utf-8"?>
<ds:datastoreItem xmlns:ds="http://schemas.openxmlformats.org/officeDocument/2006/customXml" ds:itemID="{A518294B-DED8-4F39-8440-080B90455E09}"/>
</file>

<file path=customXml/itemProps3.xml><?xml version="1.0" encoding="utf-8"?>
<ds:datastoreItem xmlns:ds="http://schemas.openxmlformats.org/officeDocument/2006/customXml" ds:itemID="{03094272-46AD-4B76-9067-D470636EBC70}"/>
</file>

<file path=docProps/app.xml><?xml version="1.0" encoding="utf-8"?>
<Properties xmlns="http://schemas.openxmlformats.org/officeDocument/2006/extended-properties" xmlns:vt="http://schemas.openxmlformats.org/officeDocument/2006/docPropsVTypes">
  <TotalTime>16020</TotalTime>
  <Words>6092</Words>
  <Application>Microsoft Office PowerPoint</Application>
  <PresentationFormat>Presentación en pantalla (4:3)</PresentationFormat>
  <Paragraphs>385</Paragraphs>
  <Slides>27</Slides>
  <Notes>25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27</vt:i4>
      </vt:variant>
    </vt:vector>
  </HeadingPairs>
  <TitlesOfParts>
    <vt:vector size="37" baseType="lpstr">
      <vt:lpstr>Arial</vt:lpstr>
      <vt:lpstr>Franklin Gothic</vt:lpstr>
      <vt:lpstr>Bebas Neue</vt:lpstr>
      <vt:lpstr>Courier New</vt:lpstr>
      <vt:lpstr>Arial Black</vt:lpstr>
      <vt:lpstr>Roboto Condensed</vt:lpstr>
      <vt:lpstr>Roboto Mono</vt:lpstr>
      <vt:lpstr>Calibri</vt:lpstr>
      <vt:lpstr>Wingdings</vt:lpstr>
      <vt:lpstr>Tema de Office</vt:lpstr>
      <vt:lpstr>Creando Package</vt:lpstr>
      <vt:lpstr>Experiencia de Aprendizaje y Competencia Asociada</vt:lpstr>
      <vt:lpstr>Objetivos de la Clase</vt:lpstr>
      <vt:lpstr>Creando Package para Encapsular diferentes Componentes PL/SQL</vt:lpstr>
      <vt:lpstr>Características de un Package</vt:lpstr>
      <vt:lpstr>Ventajas del Uso de Package</vt:lpstr>
      <vt:lpstr>Componentes de un Package</vt:lpstr>
      <vt:lpstr>Visibilidad de los Componentes de un Package </vt:lpstr>
      <vt:lpstr>Creación de un Package</vt:lpstr>
      <vt:lpstr>Creación de un Package</vt:lpstr>
      <vt:lpstr>Crear la Especificación del  Package</vt:lpstr>
      <vt:lpstr>Crear la Especificación del  Package</vt:lpstr>
      <vt:lpstr>Crear la Especificación del  Package</vt:lpstr>
      <vt:lpstr>Crear la Especificación del  Package</vt:lpstr>
      <vt:lpstr>Crear el Cuerpo del  Package</vt:lpstr>
      <vt:lpstr>Crear el Cuerpo del  Package</vt:lpstr>
      <vt:lpstr>Crear el Cuerpo del  Package</vt:lpstr>
      <vt:lpstr>Crear el Cuerpo del Pakage</vt:lpstr>
      <vt:lpstr>Invocando Constructores del Package</vt:lpstr>
      <vt:lpstr>Invocando Constructores del Package</vt:lpstr>
      <vt:lpstr>Invocando Constructores del Package</vt:lpstr>
      <vt:lpstr>Invocando Constructores del Package</vt:lpstr>
      <vt:lpstr>Invocando Constructores del Package</vt:lpstr>
      <vt:lpstr>Invocando Constructores del Package</vt:lpstr>
      <vt:lpstr>Eliminar un Package</vt:lpstr>
      <vt:lpstr>Eliminar un Package</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1062</cp:revision>
  <dcterms:modified xsi:type="dcterms:W3CDTF">2021-01-24T14:25:50Z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